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9" r:id="rId15"/>
    <p:sldId id="269" r:id="rId16"/>
    <p:sldId id="270" r:id="rId17"/>
    <p:sldId id="271" r:id="rId18"/>
    <p:sldId id="272" r:id="rId19"/>
    <p:sldId id="273" r:id="rId20"/>
    <p:sldId id="274" r:id="rId21"/>
    <p:sldId id="275" r:id="rId22"/>
    <p:sldId id="276" r:id="rId23"/>
    <p:sldId id="277" r:id="rId24"/>
    <p:sldId id="278" r:id="rId25"/>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1"/>
      </p:bgRef>
    </p:bg>
    <p:spTree>
      <p:nvGrpSpPr>
        <p:cNvPr id="1" name=""/>
        <p:cNvGrpSpPr/>
        <p:nvPr/>
      </p:nvGrpSpPr>
      <p:grpSpPr>
        <a:xfrm>
          <a:off x="0" y="0"/>
          <a:ext cx="0" cy="0"/>
          <a:chOff x="0" y="0"/>
          <a:chExt cx="0" cy="0"/>
        </a:xfrm>
      </p:grpSpPr>
      <p:sp>
        <p:nvSpPr>
          <p:cNvPr id="8" name="7 Rectángulo"/>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Conector recto"/>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Título"/>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s-ES" smtClean="0"/>
              <a:t>Haga clic para modificar el estilo de título del patrón</a:t>
            </a:r>
            <a:endParaRPr kumimoji="0" lang="en-US"/>
          </a:p>
        </p:txBody>
      </p:sp>
      <p:sp>
        <p:nvSpPr>
          <p:cNvPr id="25" name="24 Subtítulo"/>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31" name="30 Marcador de fecha"/>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FB37D75E-B28E-4BD1-A7C3-BBF0D2BAC9C3}" type="datetimeFigureOut">
              <a:rPr lang="es-PE" smtClean="0"/>
              <a:t>16/07/2015</a:t>
            </a:fld>
            <a:endParaRPr lang="es-PE"/>
          </a:p>
        </p:txBody>
      </p:sp>
      <p:sp>
        <p:nvSpPr>
          <p:cNvPr id="18" name="17 Marcador de pie de página"/>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s-PE"/>
          </a:p>
        </p:txBody>
      </p:sp>
      <p:sp>
        <p:nvSpPr>
          <p:cNvPr id="29" name="28 Marcador de número de diapositiva"/>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5E1B7319-7352-424F-8AD0-68B007DE9364}" type="slidenum">
              <a:rPr lang="es-PE" smtClean="0"/>
              <a:t>‹Nº›</a:t>
            </a:fld>
            <a:endParaRPr lang="es-PE"/>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B37D75E-B28E-4BD1-A7C3-BBF0D2BAC9C3}" type="datetimeFigureOut">
              <a:rPr lang="es-PE" smtClean="0"/>
              <a:t>16/07/2015</a:t>
            </a:fld>
            <a:endParaRPr lang="es-PE"/>
          </a:p>
        </p:txBody>
      </p:sp>
      <p:sp>
        <p:nvSpPr>
          <p:cNvPr id="5" name="4 Marcador de pie de página"/>
          <p:cNvSpPr>
            <a:spLocks noGrp="1"/>
          </p:cNvSpPr>
          <p:nvPr>
            <p:ph type="ftr" sz="quarter" idx="11"/>
          </p:nvPr>
        </p:nvSpPr>
        <p:spPr/>
        <p:txBody>
          <a:bodyPr/>
          <a:lstStyle>
            <a:extLst/>
          </a:lstStyle>
          <a:p>
            <a:endParaRPr lang="es-PE"/>
          </a:p>
        </p:txBody>
      </p:sp>
      <p:sp>
        <p:nvSpPr>
          <p:cNvPr id="6" name="5 Marcador de número de diapositiva"/>
          <p:cNvSpPr>
            <a:spLocks noGrp="1"/>
          </p:cNvSpPr>
          <p:nvPr>
            <p:ph type="sldNum" sz="quarter" idx="12"/>
          </p:nvPr>
        </p:nvSpPr>
        <p:spPr/>
        <p:txBody>
          <a:bodyPr/>
          <a:lstStyle>
            <a:extLst/>
          </a:lstStyle>
          <a:p>
            <a:fld id="{5E1B7319-7352-424F-8AD0-68B007DE9364}" type="slidenum">
              <a:rPr lang="es-PE" smtClean="0"/>
              <a:t>‹Nº›</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274955"/>
            <a:ext cx="1524000" cy="5851525"/>
          </a:xfrm>
        </p:spPr>
        <p:txBody>
          <a:bodyPr vert="eaVert" ancho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2"/>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242816" y="6557946"/>
            <a:ext cx="2002464" cy="226902"/>
          </a:xfrm>
        </p:spPr>
        <p:txBody>
          <a:bodyPr/>
          <a:lstStyle>
            <a:extLst/>
          </a:lstStyle>
          <a:p>
            <a:fld id="{FB37D75E-B28E-4BD1-A7C3-BBF0D2BAC9C3}" type="datetimeFigureOut">
              <a:rPr lang="es-PE" smtClean="0"/>
              <a:t>16/07/2015</a:t>
            </a:fld>
            <a:endParaRPr lang="es-PE"/>
          </a:p>
        </p:txBody>
      </p:sp>
      <p:sp>
        <p:nvSpPr>
          <p:cNvPr id="5" name="4 Marcador de pie de página"/>
          <p:cNvSpPr>
            <a:spLocks noGrp="1"/>
          </p:cNvSpPr>
          <p:nvPr>
            <p:ph type="ftr" sz="quarter" idx="11"/>
          </p:nvPr>
        </p:nvSpPr>
        <p:spPr>
          <a:xfrm>
            <a:off x="457200" y="6556248"/>
            <a:ext cx="3657600" cy="228600"/>
          </a:xfrm>
        </p:spPr>
        <p:txBody>
          <a:bodyPr/>
          <a:lstStyle>
            <a:extLst/>
          </a:lstStyle>
          <a:p>
            <a:endParaRPr lang="es-PE"/>
          </a:p>
        </p:txBody>
      </p:sp>
      <p:sp>
        <p:nvSpPr>
          <p:cNvPr id="6" name="5 Marcador de número de diapositiva"/>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5E1B7319-7352-424F-8AD0-68B007DE9364}" type="slidenum">
              <a:rPr lang="es-PE" smtClean="0"/>
              <a:t>‹Nº›</a:t>
            </a:fld>
            <a:endParaRPr lang="es-P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B37D75E-B28E-4BD1-A7C3-BBF0D2BAC9C3}" type="datetimeFigureOut">
              <a:rPr lang="es-PE" smtClean="0"/>
              <a:t>16/07/2015</a:t>
            </a:fld>
            <a:endParaRPr lang="es-PE"/>
          </a:p>
        </p:txBody>
      </p:sp>
      <p:sp>
        <p:nvSpPr>
          <p:cNvPr id="5" name="4 Marcador de pie de página"/>
          <p:cNvSpPr>
            <a:spLocks noGrp="1"/>
          </p:cNvSpPr>
          <p:nvPr>
            <p:ph type="ftr" sz="quarter" idx="11"/>
          </p:nvPr>
        </p:nvSpPr>
        <p:spPr/>
        <p:txBody>
          <a:bodyPr/>
          <a:lstStyle>
            <a:extLst/>
          </a:lstStyle>
          <a:p>
            <a:endParaRPr lang="es-PE"/>
          </a:p>
        </p:txBody>
      </p:sp>
      <p:sp>
        <p:nvSpPr>
          <p:cNvPr id="6" name="5 Marcador de número de diapositiva"/>
          <p:cNvSpPr>
            <a:spLocks noGrp="1"/>
          </p:cNvSpPr>
          <p:nvPr>
            <p:ph type="sldNum" sz="quarter" idx="12"/>
          </p:nvPr>
        </p:nvSpPr>
        <p:spPr/>
        <p:txBody>
          <a:bodyPr/>
          <a:lstStyle>
            <a:extLst/>
          </a:lstStyle>
          <a:p>
            <a:fld id="{5E1B7319-7352-424F-8AD0-68B007DE9364}" type="slidenum">
              <a:rPr lang="es-PE" smtClean="0"/>
              <a:t>‹Nº›</a:t>
            </a:fld>
            <a:endParaRPr lang="es-P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FB37D75E-B28E-4BD1-A7C3-BBF0D2BAC9C3}" type="datetimeFigureOut">
              <a:rPr lang="es-PE" smtClean="0"/>
              <a:t>16/07/2015</a:t>
            </a:fld>
            <a:endParaRPr lang="es-PE"/>
          </a:p>
        </p:txBody>
      </p:sp>
      <p:sp>
        <p:nvSpPr>
          <p:cNvPr id="5" name="4 Marcador de pie de página"/>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s-PE"/>
          </a:p>
        </p:txBody>
      </p:sp>
      <p:sp>
        <p:nvSpPr>
          <p:cNvPr id="6" name="5 Marcador de número de diapositiva"/>
          <p:cNvSpPr>
            <a:spLocks noGrp="1"/>
          </p:cNvSpPr>
          <p:nvPr>
            <p:ph type="sldNum" sz="quarter" idx="12"/>
          </p:nvPr>
        </p:nvSpPr>
        <p:spPr>
          <a:xfrm>
            <a:off x="6733952" y="6555112"/>
            <a:ext cx="588336" cy="228600"/>
          </a:xfrm>
        </p:spPr>
        <p:txBody>
          <a:bodyPr/>
          <a:lstStyle>
            <a:extLst/>
          </a:lstStyle>
          <a:p>
            <a:fld id="{5E1B7319-7352-424F-8AD0-68B007DE9364}" type="slidenum">
              <a:rPr lang="es-PE" smtClean="0"/>
              <a:t>‹Nº›</a:t>
            </a:fld>
            <a:endParaRPr lang="es-P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FB37D75E-B28E-4BD1-A7C3-BBF0D2BAC9C3}" type="datetimeFigureOut">
              <a:rPr lang="es-PE" smtClean="0"/>
              <a:t>16/07/2015</a:t>
            </a:fld>
            <a:endParaRPr lang="es-PE"/>
          </a:p>
        </p:txBody>
      </p:sp>
      <p:sp>
        <p:nvSpPr>
          <p:cNvPr id="6" name="5 Marcador de pie de página"/>
          <p:cNvSpPr>
            <a:spLocks noGrp="1"/>
          </p:cNvSpPr>
          <p:nvPr>
            <p:ph type="ftr" sz="quarter" idx="11"/>
          </p:nvPr>
        </p:nvSpPr>
        <p:spPr/>
        <p:txBody>
          <a:bodyPr/>
          <a:lstStyle>
            <a:extLst/>
          </a:lstStyle>
          <a:p>
            <a:endParaRPr lang="es-PE"/>
          </a:p>
        </p:txBody>
      </p:sp>
      <p:sp>
        <p:nvSpPr>
          <p:cNvPr id="7" name="6 Marcador de número de diapositiva"/>
          <p:cNvSpPr>
            <a:spLocks noGrp="1"/>
          </p:cNvSpPr>
          <p:nvPr>
            <p:ph type="sldNum" sz="quarter" idx="12"/>
          </p:nvPr>
        </p:nvSpPr>
        <p:spPr/>
        <p:txBody>
          <a:bodyPr/>
          <a:lstStyle>
            <a:extLst/>
          </a:lstStyle>
          <a:p>
            <a:fld id="{5E1B7319-7352-424F-8AD0-68B007DE9364}" type="slidenum">
              <a:rPr lang="es-PE" smtClean="0"/>
              <a:t>‹Nº›</a:t>
            </a:fld>
            <a:endParaRPr lang="es-P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FB37D75E-B28E-4BD1-A7C3-BBF0D2BAC9C3}" type="datetimeFigureOut">
              <a:rPr lang="es-PE" smtClean="0"/>
              <a:t>16/07/2015</a:t>
            </a:fld>
            <a:endParaRPr lang="es-PE"/>
          </a:p>
        </p:txBody>
      </p:sp>
      <p:sp>
        <p:nvSpPr>
          <p:cNvPr id="8" name="7 Marcador de pie de página"/>
          <p:cNvSpPr>
            <a:spLocks noGrp="1"/>
          </p:cNvSpPr>
          <p:nvPr>
            <p:ph type="ftr" sz="quarter" idx="11"/>
          </p:nvPr>
        </p:nvSpPr>
        <p:spPr/>
        <p:txBody>
          <a:bodyPr/>
          <a:lstStyle>
            <a:extLst/>
          </a:lstStyle>
          <a:p>
            <a:endParaRPr lang="es-PE"/>
          </a:p>
        </p:txBody>
      </p:sp>
      <p:sp>
        <p:nvSpPr>
          <p:cNvPr id="9" name="8 Marcador de número de diapositiva"/>
          <p:cNvSpPr>
            <a:spLocks noGrp="1"/>
          </p:cNvSpPr>
          <p:nvPr>
            <p:ph type="sldNum" sz="quarter" idx="12"/>
          </p:nvPr>
        </p:nvSpPr>
        <p:spPr/>
        <p:txBody>
          <a:bodyPr/>
          <a:lstStyle>
            <a:extLst/>
          </a:lstStyle>
          <a:p>
            <a:fld id="{5E1B7319-7352-424F-8AD0-68B007DE9364}" type="slidenum">
              <a:rPr lang="es-PE" smtClean="0"/>
              <a:t>‹Nº›</a:t>
            </a:fld>
            <a:endParaRPr lang="es-P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FB37D75E-B28E-4BD1-A7C3-BBF0D2BAC9C3}" type="datetimeFigureOut">
              <a:rPr lang="es-PE" smtClean="0"/>
              <a:t>16/07/2015</a:t>
            </a:fld>
            <a:endParaRPr lang="es-PE"/>
          </a:p>
        </p:txBody>
      </p:sp>
      <p:sp>
        <p:nvSpPr>
          <p:cNvPr id="4" name="3 Marcador de pie de página"/>
          <p:cNvSpPr>
            <a:spLocks noGrp="1"/>
          </p:cNvSpPr>
          <p:nvPr>
            <p:ph type="ftr" sz="quarter" idx="11"/>
          </p:nvPr>
        </p:nvSpPr>
        <p:spPr/>
        <p:txBody>
          <a:bodyPr/>
          <a:lstStyle>
            <a:extLst/>
          </a:lstStyle>
          <a:p>
            <a:endParaRPr lang="es-PE"/>
          </a:p>
        </p:txBody>
      </p:sp>
      <p:sp>
        <p:nvSpPr>
          <p:cNvPr id="5" name="4 Marcador de número de diapositiva"/>
          <p:cNvSpPr>
            <a:spLocks noGrp="1"/>
          </p:cNvSpPr>
          <p:nvPr>
            <p:ph type="sldNum" sz="quarter" idx="12"/>
          </p:nvPr>
        </p:nvSpPr>
        <p:spPr/>
        <p:txBody>
          <a:bodyPr/>
          <a:lstStyle>
            <a:extLst/>
          </a:lstStyle>
          <a:p>
            <a:fld id="{5E1B7319-7352-424F-8AD0-68B007DE9364}" type="slidenum">
              <a:rPr lang="es-PE" smtClean="0"/>
              <a:t>‹Nº›</a:t>
            </a:fld>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solidFill>
                  <a:schemeClr val="tx2"/>
                </a:solidFill>
              </a:defRPr>
            </a:lvl1pPr>
            <a:extLst/>
          </a:lstStyle>
          <a:p>
            <a:fld id="{FB37D75E-B28E-4BD1-A7C3-BBF0D2BAC9C3}" type="datetimeFigureOut">
              <a:rPr lang="es-PE" smtClean="0"/>
              <a:t>16/07/2015</a:t>
            </a:fld>
            <a:endParaRPr lang="es-PE"/>
          </a:p>
        </p:txBody>
      </p:sp>
      <p:sp>
        <p:nvSpPr>
          <p:cNvPr id="3" name="2 Marcador de pie de página"/>
          <p:cNvSpPr>
            <a:spLocks noGrp="1"/>
          </p:cNvSpPr>
          <p:nvPr>
            <p:ph type="ftr" sz="quarter" idx="11"/>
          </p:nvPr>
        </p:nvSpPr>
        <p:spPr/>
        <p:txBody>
          <a:bodyPr/>
          <a:lstStyle>
            <a:lvl1pPr>
              <a:defRPr>
                <a:solidFill>
                  <a:schemeClr val="tx2"/>
                </a:solidFill>
              </a:defRPr>
            </a:lvl1pPr>
            <a:extLst/>
          </a:lstStyle>
          <a:p>
            <a:endParaRPr lang="es-PE"/>
          </a:p>
        </p:txBody>
      </p:sp>
      <p:sp>
        <p:nvSpPr>
          <p:cNvPr id="4" name="3 Marcador de número de diapositiva"/>
          <p:cNvSpPr>
            <a:spLocks noGrp="1"/>
          </p:cNvSpPr>
          <p:nvPr>
            <p:ph type="sldNum" sz="quarter" idx="12"/>
          </p:nvPr>
        </p:nvSpPr>
        <p:spPr/>
        <p:txBody>
          <a:bodyPr/>
          <a:lstStyle>
            <a:extLst/>
          </a:lstStyle>
          <a:p>
            <a:fld id="{5E1B7319-7352-424F-8AD0-68B007DE9364}" type="slidenum">
              <a:rPr lang="es-PE" smtClean="0"/>
              <a:t>‹Nº›</a:t>
            </a:fld>
            <a:endParaRPr lang="es-P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FB37D75E-B28E-4BD1-A7C3-BBF0D2BAC9C3}" type="datetimeFigureOut">
              <a:rPr lang="es-PE" smtClean="0"/>
              <a:t>16/07/2015</a:t>
            </a:fld>
            <a:endParaRPr lang="es-PE"/>
          </a:p>
        </p:txBody>
      </p:sp>
      <p:sp>
        <p:nvSpPr>
          <p:cNvPr id="6" name="5 Marcador de pie de página"/>
          <p:cNvSpPr>
            <a:spLocks noGrp="1"/>
          </p:cNvSpPr>
          <p:nvPr>
            <p:ph type="ftr" sz="quarter" idx="11"/>
          </p:nvPr>
        </p:nvSpPr>
        <p:spPr/>
        <p:txBody>
          <a:bodyPr/>
          <a:lstStyle>
            <a:extLst/>
          </a:lstStyle>
          <a:p>
            <a:endParaRPr lang="es-PE"/>
          </a:p>
        </p:txBody>
      </p:sp>
      <p:sp>
        <p:nvSpPr>
          <p:cNvPr id="7" name="6 Marcador de número de diapositiva"/>
          <p:cNvSpPr>
            <a:spLocks noGrp="1"/>
          </p:cNvSpPr>
          <p:nvPr>
            <p:ph type="sldNum" sz="quarter" idx="12"/>
          </p:nvPr>
        </p:nvSpPr>
        <p:spPr/>
        <p:txBody>
          <a:bodyPr/>
          <a:lstStyle>
            <a:extLst/>
          </a:lstStyle>
          <a:p>
            <a:fld id="{5E1B7319-7352-424F-8AD0-68B007DE9364}" type="slidenum">
              <a:rPr lang="es-PE" smtClean="0"/>
              <a:t>‹Nº›</a:t>
            </a:fld>
            <a:endParaRPr lang="es-P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2"/>
      </p:bgRef>
    </p:bg>
    <p:spTree>
      <p:nvGrpSpPr>
        <p:cNvPr id="1" name=""/>
        <p:cNvGrpSpPr/>
        <p:nvPr/>
      </p:nvGrpSpPr>
      <p:grpSpPr>
        <a:xfrm>
          <a:off x="0" y="0"/>
          <a:ext cx="0" cy="0"/>
          <a:chOff x="0" y="0"/>
          <a:chExt cx="0" cy="0"/>
        </a:xfrm>
      </p:grpSpPr>
      <p:sp>
        <p:nvSpPr>
          <p:cNvPr id="8" name="7 Rectángulo"/>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s-ES" smtClean="0"/>
              <a:t>Haga clic para modificar el estilo de título del patrón</a:t>
            </a:r>
            <a:endParaRPr kumimoji="0" lang="en-US" dirty="0"/>
          </a:p>
        </p:txBody>
      </p:sp>
      <p:sp>
        <p:nvSpPr>
          <p:cNvPr id="4" name="3 Marcador de texto"/>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s-ES" smtClean="0"/>
              <a:t>Haga clic para modificar el estilo de texto del patrón</a:t>
            </a:r>
          </a:p>
        </p:txBody>
      </p:sp>
      <p:sp>
        <p:nvSpPr>
          <p:cNvPr id="5" name="4 Marcador de fecha"/>
          <p:cNvSpPr>
            <a:spLocks noGrp="1"/>
          </p:cNvSpPr>
          <p:nvPr>
            <p:ph type="dt" sz="half" idx="10"/>
          </p:nvPr>
        </p:nvSpPr>
        <p:spPr/>
        <p:txBody>
          <a:bodyPr/>
          <a:lstStyle>
            <a:extLst/>
          </a:lstStyle>
          <a:p>
            <a:fld id="{FB37D75E-B28E-4BD1-A7C3-BBF0D2BAC9C3}" type="datetimeFigureOut">
              <a:rPr lang="es-PE" smtClean="0"/>
              <a:t>16/07/2015</a:t>
            </a:fld>
            <a:endParaRPr lang="es-PE"/>
          </a:p>
        </p:txBody>
      </p:sp>
      <p:sp>
        <p:nvSpPr>
          <p:cNvPr id="6" name="5 Marcador de pie de página"/>
          <p:cNvSpPr>
            <a:spLocks noGrp="1"/>
          </p:cNvSpPr>
          <p:nvPr>
            <p:ph type="ftr" sz="quarter" idx="11"/>
          </p:nvPr>
        </p:nvSpPr>
        <p:spPr/>
        <p:txBody>
          <a:bodyPr/>
          <a:lstStyle>
            <a:extLst/>
          </a:lstStyle>
          <a:p>
            <a:endParaRPr lang="es-PE"/>
          </a:p>
        </p:txBody>
      </p:sp>
      <p:sp>
        <p:nvSpPr>
          <p:cNvPr id="7" name="6 Marcador de número de diapositiva"/>
          <p:cNvSpPr>
            <a:spLocks noGrp="1"/>
          </p:cNvSpPr>
          <p:nvPr>
            <p:ph type="sldNum" sz="quarter" idx="12"/>
          </p:nvPr>
        </p:nvSpPr>
        <p:spPr/>
        <p:txBody>
          <a:bodyPr/>
          <a:lstStyle>
            <a:extLst/>
          </a:lstStyle>
          <a:p>
            <a:fld id="{5E1B7319-7352-424F-8AD0-68B007DE9364}" type="slidenum">
              <a:rPr lang="es-PE" smtClean="0"/>
              <a:t>‹Nº›</a:t>
            </a:fld>
            <a:endParaRPr lang="es-PE"/>
          </a:p>
        </p:txBody>
      </p:sp>
      <p:sp>
        <p:nvSpPr>
          <p:cNvPr id="10" name="9 Marcador de posición de imagen"/>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s-ES" smtClean="0"/>
              <a:t>Haga clic en el icono para agregar una imagen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título"/>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s-ES" smtClean="0"/>
              <a:t>Haga clic para modificar el estilo de título del patrón</a:t>
            </a:r>
            <a:endParaRPr kumimoji="0" lang="en-US"/>
          </a:p>
        </p:txBody>
      </p:sp>
      <p:sp>
        <p:nvSpPr>
          <p:cNvPr id="31" name="30 Marcador de texto"/>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7" name="26 Marcador de fecha"/>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FB37D75E-B28E-4BD1-A7C3-BBF0D2BAC9C3}" type="datetimeFigureOut">
              <a:rPr lang="es-PE" smtClean="0"/>
              <a:t>16/07/2015</a:t>
            </a:fld>
            <a:endParaRPr lang="es-PE"/>
          </a:p>
        </p:txBody>
      </p:sp>
      <p:sp>
        <p:nvSpPr>
          <p:cNvPr id="4" name="3 Marcador de pie de página"/>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s-PE"/>
          </a:p>
        </p:txBody>
      </p:sp>
      <p:sp>
        <p:nvSpPr>
          <p:cNvPr id="16" name="15 Marcador de número de diapositiva"/>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5E1B7319-7352-424F-8AD0-68B007DE9364}" type="slidenum">
              <a:rPr lang="es-PE" smtClean="0"/>
              <a:t>‹Nº›</a:t>
            </a:fld>
            <a:endParaRPr lang="es-P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b\Desktop\auge diapositiv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9144000" cy="6957392"/>
          </a:xfrm>
          <a:prstGeom prst="rect">
            <a:avLst/>
          </a:prstGeom>
          <a:noFill/>
          <a:extLst>
            <a:ext uri="{909E8E84-426E-40DD-AFC4-6F175D3DCCD1}">
              <a14:hiddenFill xmlns:a14="http://schemas.microsoft.com/office/drawing/2010/main">
                <a:solidFill>
                  <a:srgbClr val="FFFFFF"/>
                </a:solidFill>
              </a14:hiddenFill>
            </a:ext>
          </a:extLst>
        </p:spPr>
      </p:pic>
      <p:pic>
        <p:nvPicPr>
          <p:cNvPr id="5" name="4 Imagen" descr="C:\Users\mb\Desktop\logom auge.jpg"/>
          <p:cNvPicPr/>
          <p:nvPr/>
        </p:nvPicPr>
        <p:blipFill rotWithShape="1">
          <a:blip r:embed="rId3" cstate="print">
            <a:extLst>
              <a:ext uri="{28A0092B-C50C-407E-A947-70E740481C1C}">
                <a14:useLocalDpi xmlns:a14="http://schemas.microsoft.com/office/drawing/2010/main" val="0"/>
              </a:ext>
            </a:extLst>
          </a:blip>
          <a:srcRect l="10526" t="14092" r="9339" b="34805"/>
          <a:stretch/>
        </p:blipFill>
        <p:spPr bwMode="auto">
          <a:xfrm>
            <a:off x="6818460" y="5422600"/>
            <a:ext cx="2304256" cy="1405269"/>
          </a:xfrm>
          <a:prstGeom prst="rect">
            <a:avLst/>
          </a:prstGeom>
          <a:noFill/>
          <a:ln>
            <a:noFill/>
          </a:ln>
          <a:extLst>
            <a:ext uri="{53640926-AAD7-44D8-BBD7-CCE9431645EC}">
              <a14:shadowObscured xmlns:a14="http://schemas.microsoft.com/office/drawing/2010/main"/>
            </a:ext>
          </a:extLst>
        </p:spPr>
      </p:pic>
      <p:pic>
        <p:nvPicPr>
          <p:cNvPr id="6" name="Picture 5" descr="C:\Users\mb\Desktop\logom auge.jpg"/>
          <p:cNvPicPr>
            <a:picLocks noChangeAspect="1" noChangeArrowheads="1"/>
          </p:cNvPicPr>
          <p:nvPr/>
        </p:nvPicPr>
        <p:blipFill rotWithShape="1">
          <a:blip r:embed="rId3">
            <a:extLst>
              <a:ext uri="{28A0092B-C50C-407E-A947-70E740481C1C}">
                <a14:useLocalDpi xmlns:a14="http://schemas.microsoft.com/office/drawing/2010/main" val="0"/>
              </a:ext>
            </a:extLst>
          </a:blip>
          <a:srcRect t="66495" b="16753"/>
          <a:stretch/>
        </p:blipFill>
        <p:spPr bwMode="auto">
          <a:xfrm rot="16200000">
            <a:off x="-223239" y="2452057"/>
            <a:ext cx="4638046" cy="808208"/>
          </a:xfrm>
          <a:prstGeom prst="rect">
            <a:avLst/>
          </a:prstGeom>
          <a:noFill/>
          <a:extLst>
            <a:ext uri="{909E8E84-426E-40DD-AFC4-6F175D3DCCD1}">
              <a14:hiddenFill xmlns:a14="http://schemas.microsoft.com/office/drawing/2010/main">
                <a:solidFill>
                  <a:srgbClr val="FFFFFF"/>
                </a:solidFill>
              </a14:hiddenFill>
            </a:ext>
          </a:extLst>
        </p:spPr>
      </p:pic>
      <p:sp>
        <p:nvSpPr>
          <p:cNvPr id="7" name="11 CuadroTexto"/>
          <p:cNvSpPr txBox="1">
            <a:spLocks noChangeArrowheads="1"/>
          </p:cNvSpPr>
          <p:nvPr/>
        </p:nvSpPr>
        <p:spPr bwMode="auto">
          <a:xfrm>
            <a:off x="1716071" y="5085186"/>
            <a:ext cx="5102388" cy="1173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298" tIns="32649" rIns="65298" bIns="32649">
            <a:spAutoFit/>
          </a:bodyPr>
          <a:lstStyle>
            <a:lvl1pPr defTabSz="912813">
              <a:defRPr sz="3200">
                <a:solidFill>
                  <a:schemeClr val="tx1"/>
                </a:solidFill>
                <a:latin typeface="Calibri" pitchFamily="34" charset="0"/>
              </a:defRPr>
            </a:lvl1pPr>
            <a:lvl2pPr marL="742950" indent="-285750" defTabSz="912813">
              <a:defRPr sz="2800">
                <a:solidFill>
                  <a:schemeClr val="tx1"/>
                </a:solidFill>
                <a:latin typeface="Calibri" pitchFamily="34" charset="0"/>
              </a:defRPr>
            </a:lvl2pPr>
            <a:lvl3pPr marL="1143000" indent="-228600" defTabSz="912813">
              <a:defRPr sz="2400">
                <a:solidFill>
                  <a:schemeClr val="tx1"/>
                </a:solidFill>
                <a:latin typeface="Calibri" pitchFamily="34" charset="0"/>
              </a:defRPr>
            </a:lvl3pPr>
            <a:lvl4pPr marL="1600200" indent="-228600" defTabSz="912813">
              <a:defRPr sz="2000">
                <a:solidFill>
                  <a:schemeClr val="tx1"/>
                </a:solidFill>
                <a:latin typeface="Calibri" pitchFamily="34" charset="0"/>
              </a:defRPr>
            </a:lvl4pPr>
            <a:lvl5pPr marL="2057400" indent="-228600" defTabSz="912813">
              <a:defRPr sz="2000">
                <a:solidFill>
                  <a:schemeClr val="tx1"/>
                </a:solidFill>
                <a:latin typeface="Calibri" pitchFamily="34" charset="0"/>
              </a:defRPr>
            </a:lvl5pPr>
            <a:lvl6pPr marL="2514600" indent="-228600" defTabSz="912813" eaLnBrk="0" fontAlgn="base" hangingPunct="0">
              <a:spcAft>
                <a:spcPct val="0"/>
              </a:spcAft>
              <a:buFont typeface="Arial" charset="0"/>
              <a:buChar char="»"/>
              <a:defRPr sz="2000">
                <a:solidFill>
                  <a:schemeClr val="tx1"/>
                </a:solidFill>
                <a:latin typeface="Calibri" pitchFamily="34" charset="0"/>
              </a:defRPr>
            </a:lvl6pPr>
            <a:lvl7pPr marL="2971800" indent="-228600" defTabSz="912813" eaLnBrk="0" fontAlgn="base" hangingPunct="0">
              <a:spcAft>
                <a:spcPct val="0"/>
              </a:spcAft>
              <a:buFont typeface="Arial" charset="0"/>
              <a:buChar char="»"/>
              <a:defRPr sz="2000">
                <a:solidFill>
                  <a:schemeClr val="tx1"/>
                </a:solidFill>
                <a:latin typeface="Calibri" pitchFamily="34" charset="0"/>
              </a:defRPr>
            </a:lvl7pPr>
            <a:lvl8pPr marL="3429000" indent="-228600" defTabSz="912813" eaLnBrk="0" fontAlgn="base" hangingPunct="0">
              <a:spcAft>
                <a:spcPct val="0"/>
              </a:spcAft>
              <a:buFont typeface="Arial" charset="0"/>
              <a:buChar char="»"/>
              <a:defRPr sz="2000">
                <a:solidFill>
                  <a:schemeClr val="tx1"/>
                </a:solidFill>
                <a:latin typeface="Calibri" pitchFamily="34" charset="0"/>
              </a:defRPr>
            </a:lvl8pPr>
            <a:lvl9pPr marL="3886200" indent="-228600" defTabSz="912813" eaLnBrk="0" fontAlgn="base" hangingPunct="0">
              <a:spcAft>
                <a:spcPct val="0"/>
              </a:spcAft>
              <a:buFont typeface="Arial" charset="0"/>
              <a:buChar char="»"/>
              <a:defRPr sz="2000">
                <a:solidFill>
                  <a:schemeClr val="tx1"/>
                </a:solidFill>
                <a:latin typeface="Calibri" pitchFamily="34" charset="0"/>
              </a:defRPr>
            </a:lvl9pPr>
          </a:lstStyle>
          <a:p>
            <a:pPr algn="ctr">
              <a:defRPr/>
            </a:pPr>
            <a:r>
              <a:rPr lang="es-PE" altLang="es-PE" sz="3600" b="1" kern="0" dirty="0">
                <a:solidFill>
                  <a:sysClr val="windowText" lastClr="000000"/>
                </a:solidFill>
                <a:latin typeface="Calibri"/>
              </a:rPr>
              <a:t>VIDEOCONFERENCIA </a:t>
            </a:r>
            <a:endParaRPr lang="es-PE" altLang="es-PE" sz="3600" b="1" kern="0" dirty="0" smtClean="0">
              <a:solidFill>
                <a:sysClr val="windowText" lastClr="000000"/>
              </a:solidFill>
              <a:latin typeface="Calibri"/>
            </a:endParaRPr>
          </a:p>
          <a:p>
            <a:pPr algn="ctr">
              <a:defRPr/>
            </a:pPr>
            <a:r>
              <a:rPr lang="es-PE" altLang="es-PE" sz="1800" b="1" kern="0" dirty="0" smtClean="0">
                <a:solidFill>
                  <a:sysClr val="windowText" lastClr="000000"/>
                </a:solidFill>
                <a:latin typeface="Calibri"/>
              </a:rPr>
              <a:t>CAPACITACIÓN PARA EL EXAMEN DE NOMBRAMIENTO 2015 </a:t>
            </a:r>
            <a:endParaRPr lang="es-PE" altLang="es-PE" sz="1800" b="1" kern="0" dirty="0">
              <a:solidFill>
                <a:sysClr val="windowText" lastClr="000000"/>
              </a:solidFill>
              <a:latin typeface="Calibri"/>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801563"/>
            <a:ext cx="5328592" cy="377956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24837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620688"/>
            <a:ext cx="6912768" cy="3970318"/>
          </a:xfrm>
          <a:prstGeom prst="rect">
            <a:avLst/>
          </a:prstGeom>
          <a:effectLst>
            <a:glow rad="1397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wrap="square">
            <a:spAutoFit/>
          </a:bodyPr>
          <a:lstStyle/>
          <a:p>
            <a:pPr lvl="0" algn="just">
              <a:spcAft>
                <a:spcPts val="0"/>
              </a:spcAft>
            </a:pPr>
            <a:r>
              <a:rPr lang="es-ES" b="1" dirty="0" smtClean="0">
                <a:effectLst/>
                <a:latin typeface="Arial" pitchFamily="34" charset="0"/>
                <a:ea typeface="Times New Roman"/>
                <a:cs typeface="Arial" pitchFamily="34" charset="0"/>
              </a:rPr>
              <a:t>2. Podemos deducir que si alguien tiene </a:t>
            </a:r>
            <a:r>
              <a:rPr lang="es-ES" b="1" dirty="0" err="1" smtClean="0">
                <a:effectLst/>
                <a:latin typeface="Arial" pitchFamily="34" charset="0"/>
                <a:ea typeface="Times New Roman"/>
                <a:cs typeface="Arial" pitchFamily="34" charset="0"/>
              </a:rPr>
              <a:t>ailurofobia</a:t>
            </a:r>
            <a:r>
              <a:rPr lang="es-ES" b="1" dirty="0" smtClean="0">
                <a:effectLst/>
                <a:latin typeface="Arial" pitchFamily="34" charset="0"/>
                <a:ea typeface="Times New Roman"/>
                <a:cs typeface="Arial" pitchFamily="34" charset="0"/>
              </a:rPr>
              <a:t>:</a:t>
            </a:r>
          </a:p>
          <a:p>
            <a:pPr lvl="0" algn="just">
              <a:spcAft>
                <a:spcPts val="0"/>
              </a:spcAft>
            </a:pPr>
            <a:endParaRPr lang="es-PE" sz="2000" dirty="0" smtClean="0">
              <a:effectLst/>
              <a:latin typeface="Arial" pitchFamily="34" charset="0"/>
              <a:ea typeface="Times New Roman"/>
              <a:cs typeface="Arial" pitchFamily="34" charset="0"/>
            </a:endParaRPr>
          </a:p>
          <a:p>
            <a:pPr marL="342900" lvl="0" indent="-342900" algn="just">
              <a:spcAft>
                <a:spcPts val="0"/>
              </a:spcAft>
              <a:buFont typeface="+mj-lt"/>
              <a:buAutoNum type="alphaLcParenR"/>
            </a:pPr>
            <a:r>
              <a:rPr lang="es-ES" dirty="0" smtClean="0">
                <a:effectLst/>
                <a:latin typeface="Arial" pitchFamily="34" charset="0"/>
                <a:ea typeface="Times New Roman"/>
                <a:cs typeface="Arial" pitchFamily="34" charset="0"/>
              </a:rPr>
              <a:t>El hombre no debe emocionarse por los problemas cotidianos.</a:t>
            </a:r>
          </a:p>
          <a:p>
            <a:pPr marL="342900" lvl="0" indent="-342900" algn="just">
              <a:spcAft>
                <a:spcPts val="0"/>
              </a:spcAft>
              <a:buFont typeface="+mj-lt"/>
              <a:buAutoNum type="alphaLcParenR"/>
            </a:pPr>
            <a:endParaRPr lang="es-PE" sz="2000" dirty="0" smtClean="0">
              <a:effectLst/>
              <a:latin typeface="Arial" pitchFamily="34" charset="0"/>
              <a:ea typeface="Times New Roman"/>
              <a:cs typeface="Arial" pitchFamily="34" charset="0"/>
            </a:endParaRPr>
          </a:p>
          <a:p>
            <a:pPr marL="342900" lvl="0" indent="-342900" algn="just">
              <a:spcAft>
                <a:spcPts val="0"/>
              </a:spcAft>
              <a:buFont typeface="+mj-lt"/>
              <a:buAutoNum type="alphaLcParenR"/>
            </a:pPr>
            <a:r>
              <a:rPr lang="es-ES" dirty="0" smtClean="0">
                <a:effectLst/>
                <a:latin typeface="Arial" pitchFamily="34" charset="0"/>
                <a:ea typeface="Times New Roman"/>
                <a:cs typeface="Arial" pitchFamily="34" charset="0"/>
              </a:rPr>
              <a:t>Orgánicamente el hombre puede sufrir de insomnios e irritabilidad.</a:t>
            </a:r>
          </a:p>
          <a:p>
            <a:pPr marL="342900" lvl="0" indent="-342900" algn="just">
              <a:spcAft>
                <a:spcPts val="0"/>
              </a:spcAft>
              <a:buFont typeface="+mj-lt"/>
              <a:buAutoNum type="alphaLcParenR"/>
            </a:pPr>
            <a:endParaRPr lang="es-PE" sz="2000" dirty="0" smtClean="0">
              <a:effectLst/>
              <a:latin typeface="Arial" pitchFamily="34" charset="0"/>
              <a:ea typeface="Times New Roman"/>
              <a:cs typeface="Arial" pitchFamily="34" charset="0"/>
            </a:endParaRPr>
          </a:p>
          <a:p>
            <a:pPr marL="342900" lvl="0" indent="-342900" algn="just">
              <a:spcAft>
                <a:spcPts val="0"/>
              </a:spcAft>
              <a:buFont typeface="+mj-lt"/>
              <a:buAutoNum type="alphaLcParenR"/>
            </a:pPr>
            <a:r>
              <a:rPr lang="es-ES" dirty="0" smtClean="0">
                <a:effectLst/>
                <a:latin typeface="Arial" pitchFamily="34" charset="0"/>
                <a:ea typeface="Times New Roman"/>
                <a:cs typeface="Arial" pitchFamily="34" charset="0"/>
              </a:rPr>
              <a:t>Las emociones solo provocan modificaciones psíquicas. </a:t>
            </a:r>
          </a:p>
          <a:p>
            <a:pPr marL="342900" lvl="0" indent="-342900" algn="just">
              <a:spcAft>
                <a:spcPts val="0"/>
              </a:spcAft>
              <a:buFont typeface="+mj-lt"/>
              <a:buAutoNum type="alphaLcParenR"/>
            </a:pPr>
            <a:endParaRPr lang="es-PE" sz="2000" dirty="0" smtClean="0">
              <a:effectLst/>
              <a:latin typeface="Arial" pitchFamily="34" charset="0"/>
              <a:ea typeface="Times New Roman"/>
              <a:cs typeface="Arial" pitchFamily="34" charset="0"/>
            </a:endParaRPr>
          </a:p>
          <a:p>
            <a:pPr marL="342900" lvl="0" indent="-342900" algn="just">
              <a:spcAft>
                <a:spcPts val="0"/>
              </a:spcAft>
              <a:buFont typeface="+mj-lt"/>
              <a:buAutoNum type="alphaLcParenR"/>
            </a:pPr>
            <a:r>
              <a:rPr lang="es-ES" dirty="0" smtClean="0">
                <a:effectLst/>
                <a:latin typeface="Arial" pitchFamily="34" charset="0"/>
                <a:ea typeface="Times New Roman"/>
                <a:cs typeface="Arial" pitchFamily="34" charset="0"/>
              </a:rPr>
              <a:t>El hombre debe aprender a controlar su energía emocional.</a:t>
            </a:r>
          </a:p>
          <a:p>
            <a:pPr marL="342900" lvl="0" indent="-342900" algn="just">
              <a:spcAft>
                <a:spcPts val="0"/>
              </a:spcAft>
              <a:buFont typeface="+mj-lt"/>
              <a:buAutoNum type="alphaLcParenR"/>
            </a:pPr>
            <a:endParaRPr lang="es-PE" sz="2000" dirty="0" smtClean="0">
              <a:effectLst/>
              <a:latin typeface="Arial" pitchFamily="34" charset="0"/>
              <a:ea typeface="Times New Roman"/>
              <a:cs typeface="Arial" pitchFamily="34" charset="0"/>
            </a:endParaRPr>
          </a:p>
          <a:p>
            <a:pPr marL="342900" lvl="0" indent="-342900" algn="just">
              <a:spcAft>
                <a:spcPts val="0"/>
              </a:spcAft>
              <a:buFont typeface="+mj-lt"/>
              <a:buAutoNum type="alphaLcParenR"/>
            </a:pPr>
            <a:r>
              <a:rPr lang="es-ES" dirty="0" smtClean="0">
                <a:effectLst/>
                <a:latin typeface="Arial" pitchFamily="34" charset="0"/>
                <a:ea typeface="Times New Roman"/>
                <a:cs typeface="Arial" pitchFamily="34" charset="0"/>
              </a:rPr>
              <a:t>Las emociones pueden conmocionar nuestro ser </a:t>
            </a:r>
            <a:r>
              <a:rPr lang="es-ES" dirty="0" err="1" smtClean="0">
                <a:effectLst/>
                <a:latin typeface="Arial" pitchFamily="34" charset="0"/>
                <a:ea typeface="Times New Roman"/>
                <a:cs typeface="Arial" pitchFamily="34" charset="0"/>
              </a:rPr>
              <a:t>psicobiológico</a:t>
            </a:r>
            <a:r>
              <a:rPr lang="es-ES" dirty="0" smtClean="0">
                <a:effectLst/>
                <a:latin typeface="Arial" pitchFamily="34" charset="0"/>
                <a:ea typeface="Times New Roman"/>
                <a:cs typeface="Arial" pitchFamily="34" charset="0"/>
              </a:rPr>
              <a:t>. </a:t>
            </a:r>
            <a:endParaRPr lang="es-PE" sz="2000" dirty="0">
              <a:effectLst/>
              <a:latin typeface="Arial" pitchFamily="34" charset="0"/>
              <a:ea typeface="Times New Roman"/>
              <a:cs typeface="Arial"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8881" y="4437112"/>
            <a:ext cx="2057400" cy="2228850"/>
          </a:xfrm>
          <a:prstGeom prst="rect">
            <a:avLst/>
          </a:prstGeom>
          <a:noFill/>
          <a:ln>
            <a:noFill/>
          </a:ln>
          <a:effectLst>
            <a:glow rad="1397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6398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63847" y="620688"/>
            <a:ext cx="7272808" cy="4678204"/>
          </a:xfrm>
          <a:prstGeom prst="rect">
            <a:avLst/>
          </a:prstGeom>
          <a:effectLst>
            <a:glow rad="1016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wrap="square">
            <a:spAutoFit/>
          </a:bodyPr>
          <a:lstStyle/>
          <a:p>
            <a:pPr lvl="0" algn="just">
              <a:spcAft>
                <a:spcPts val="0"/>
              </a:spcAft>
            </a:pPr>
            <a:r>
              <a:rPr lang="es-ES" b="1" dirty="0" smtClean="0">
                <a:effectLst/>
                <a:latin typeface="Arial" pitchFamily="34" charset="0"/>
                <a:ea typeface="Times New Roman"/>
                <a:cs typeface="Arial" pitchFamily="34" charset="0"/>
              </a:rPr>
              <a:t>3. Marca lo incorrecto con respecto al tema:</a:t>
            </a:r>
          </a:p>
          <a:p>
            <a:pPr lvl="0" algn="just">
              <a:spcAft>
                <a:spcPts val="0"/>
              </a:spcAft>
            </a:pPr>
            <a:endParaRPr lang="es-PE" sz="2000" dirty="0" smtClean="0">
              <a:effectLst/>
              <a:latin typeface="Arial" pitchFamily="34" charset="0"/>
              <a:ea typeface="Times New Roman"/>
              <a:cs typeface="Arial" pitchFamily="34" charset="0"/>
            </a:endParaRPr>
          </a:p>
          <a:p>
            <a:pPr marL="628650" indent="-400050" algn="just">
              <a:spcAft>
                <a:spcPts val="0"/>
              </a:spcAft>
              <a:buAutoNum type="romanUcPeriod"/>
            </a:pPr>
            <a:r>
              <a:rPr lang="es-ES" dirty="0" smtClean="0">
                <a:effectLst/>
                <a:latin typeface="Arial" pitchFamily="34" charset="0"/>
                <a:ea typeface="Times New Roman"/>
                <a:cs typeface="Arial" pitchFamily="34" charset="0"/>
              </a:rPr>
              <a:t>Las emociones reprimidas ocasionan dolencias físicas.</a:t>
            </a:r>
          </a:p>
          <a:p>
            <a:pPr marL="742950" indent="-514350" algn="just">
              <a:spcAft>
                <a:spcPts val="0"/>
              </a:spcAft>
              <a:buAutoNum type="romanUcPeriod"/>
            </a:pPr>
            <a:endParaRPr lang="es-PE" sz="2000" dirty="0" smtClean="0">
              <a:effectLst/>
              <a:latin typeface="Arial" pitchFamily="34" charset="0"/>
              <a:ea typeface="Times New Roman"/>
              <a:cs typeface="Arial" pitchFamily="34" charset="0"/>
            </a:endParaRPr>
          </a:p>
          <a:p>
            <a:pPr marL="628650" indent="-400050" algn="just">
              <a:spcAft>
                <a:spcPts val="0"/>
              </a:spcAft>
              <a:buAutoNum type="romanUcPeriod" startAt="2"/>
            </a:pPr>
            <a:r>
              <a:rPr lang="es-ES" dirty="0" smtClean="0">
                <a:effectLst/>
                <a:latin typeface="Arial" pitchFamily="34" charset="0"/>
                <a:ea typeface="Times New Roman"/>
                <a:cs typeface="Arial" pitchFamily="34" charset="0"/>
              </a:rPr>
              <a:t>Las emociones pueden ocasionar graves perturbaciones psíquicas y orgánicas.</a:t>
            </a:r>
          </a:p>
          <a:p>
            <a:pPr marL="742950" indent="-514350" algn="just">
              <a:spcAft>
                <a:spcPts val="0"/>
              </a:spcAft>
              <a:buAutoNum type="romanUcPeriod" startAt="2"/>
            </a:pPr>
            <a:endParaRPr lang="es-PE" sz="2000" dirty="0" smtClean="0">
              <a:effectLst/>
              <a:latin typeface="Arial" pitchFamily="34" charset="0"/>
              <a:ea typeface="Times New Roman"/>
              <a:cs typeface="Arial" pitchFamily="34" charset="0"/>
            </a:endParaRPr>
          </a:p>
          <a:p>
            <a:pPr marL="628650" indent="-400050" algn="just">
              <a:spcAft>
                <a:spcPts val="0"/>
              </a:spcAft>
              <a:buAutoNum type="romanUcPeriod" startAt="3"/>
            </a:pPr>
            <a:r>
              <a:rPr lang="es-ES" dirty="0" smtClean="0">
                <a:effectLst/>
                <a:latin typeface="Arial" pitchFamily="34" charset="0"/>
                <a:ea typeface="Times New Roman"/>
                <a:cs typeface="Arial" pitchFamily="34" charset="0"/>
              </a:rPr>
              <a:t>Lo que tengo en la conciencia se manifiesta en la </a:t>
            </a:r>
            <a:r>
              <a:rPr lang="es-ES" dirty="0" err="1" smtClean="0">
                <a:effectLst/>
                <a:latin typeface="Arial" pitchFamily="34" charset="0"/>
                <a:ea typeface="Times New Roman"/>
                <a:cs typeface="Arial" pitchFamily="34" charset="0"/>
              </a:rPr>
              <a:t>extraconciencia</a:t>
            </a:r>
            <a:r>
              <a:rPr lang="es-ES" dirty="0" smtClean="0">
                <a:effectLst/>
                <a:latin typeface="Arial" pitchFamily="34" charset="0"/>
                <a:ea typeface="Times New Roman"/>
                <a:cs typeface="Arial" pitchFamily="34" charset="0"/>
              </a:rPr>
              <a:t>.</a:t>
            </a:r>
          </a:p>
          <a:p>
            <a:pPr marL="742950" indent="-514350" algn="just">
              <a:spcAft>
                <a:spcPts val="0"/>
              </a:spcAft>
              <a:buAutoNum type="romanUcPeriod" startAt="3"/>
            </a:pPr>
            <a:endParaRPr lang="es-PE" sz="2000" dirty="0" smtClean="0">
              <a:effectLst/>
              <a:latin typeface="Arial" pitchFamily="34" charset="0"/>
              <a:ea typeface="Times New Roman"/>
              <a:cs typeface="Arial" pitchFamily="34" charset="0"/>
            </a:endParaRPr>
          </a:p>
          <a:p>
            <a:pPr marL="457200" indent="-228600" algn="just">
              <a:spcAft>
                <a:spcPts val="0"/>
              </a:spcAft>
            </a:pPr>
            <a:r>
              <a:rPr lang="es-ES" dirty="0" smtClean="0">
                <a:effectLst/>
                <a:latin typeface="Arial" pitchFamily="34" charset="0"/>
                <a:ea typeface="Times New Roman"/>
                <a:cs typeface="Arial" pitchFamily="34" charset="0"/>
              </a:rPr>
              <a:t>IV.	Una emoción, psíquicamente, puede manifestarse a través de fatiga, hipertensión y vértigos.</a:t>
            </a:r>
            <a:endParaRPr lang="es-PE" sz="2000" dirty="0" smtClean="0">
              <a:effectLst/>
              <a:latin typeface="Arial" pitchFamily="34" charset="0"/>
              <a:ea typeface="Times New Roman"/>
              <a:cs typeface="Arial" pitchFamily="34" charset="0"/>
            </a:endParaRPr>
          </a:p>
          <a:p>
            <a:pPr marL="228600" algn="just">
              <a:spcAft>
                <a:spcPts val="0"/>
              </a:spcAft>
            </a:pPr>
            <a:r>
              <a:rPr lang="es-ES" dirty="0" smtClean="0">
                <a:effectLst/>
                <a:latin typeface="Arial" pitchFamily="34" charset="0"/>
                <a:ea typeface="Times New Roman"/>
                <a:cs typeface="Arial" pitchFamily="34" charset="0"/>
              </a:rPr>
              <a:t> </a:t>
            </a:r>
            <a:endParaRPr lang="es-PE" sz="2000" dirty="0" smtClean="0">
              <a:effectLst/>
              <a:latin typeface="Arial" pitchFamily="34" charset="0"/>
              <a:ea typeface="Times New Roman"/>
              <a:cs typeface="Arial" pitchFamily="34" charset="0"/>
            </a:endParaRPr>
          </a:p>
          <a:p>
            <a:pPr marL="228600" algn="just">
              <a:spcAft>
                <a:spcPts val="0"/>
              </a:spcAft>
            </a:pPr>
            <a:r>
              <a:rPr lang="es-ES" dirty="0" smtClean="0">
                <a:effectLst/>
                <a:latin typeface="Arial" pitchFamily="34" charset="0"/>
                <a:ea typeface="Times New Roman"/>
                <a:cs typeface="Arial" pitchFamily="34" charset="0"/>
              </a:rPr>
              <a:t>Es correcto:</a:t>
            </a:r>
          </a:p>
          <a:p>
            <a:pPr marL="228600" algn="just">
              <a:spcAft>
                <a:spcPts val="0"/>
              </a:spcAft>
            </a:pPr>
            <a:endParaRPr lang="es-PE" sz="2000" dirty="0" smtClean="0">
              <a:effectLst/>
              <a:latin typeface="Arial" pitchFamily="34" charset="0"/>
              <a:ea typeface="Times New Roman"/>
              <a:cs typeface="Arial" pitchFamily="34" charset="0"/>
            </a:endParaRPr>
          </a:p>
          <a:p>
            <a:pPr marL="228600" algn="just">
              <a:spcAft>
                <a:spcPts val="0"/>
              </a:spcAft>
              <a:tabLst>
                <a:tab pos="914400" algn="l"/>
                <a:tab pos="1371600" algn="l"/>
                <a:tab pos="1828800" algn="l"/>
                <a:tab pos="2400300" algn="l"/>
              </a:tabLst>
            </a:pPr>
            <a:r>
              <a:rPr lang="es-ES" dirty="0" smtClean="0">
                <a:effectLst/>
                <a:latin typeface="Arial" pitchFamily="34" charset="0"/>
                <a:ea typeface="Times New Roman"/>
                <a:cs typeface="Arial" pitchFamily="34" charset="0"/>
              </a:rPr>
              <a:t>a) III y IV	b) III	c) IV	d) I y III	e) II y III</a:t>
            </a:r>
            <a:endParaRPr lang="es-PE" sz="2000" dirty="0">
              <a:effectLst/>
              <a:latin typeface="Arial" pitchFamily="34" charset="0"/>
              <a:ea typeface="Times New Roman"/>
              <a:cs typeface="Arial" pitchFamily="34"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086" y="4941168"/>
            <a:ext cx="1481137" cy="129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3910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29148" y="404664"/>
            <a:ext cx="7344816" cy="5755422"/>
          </a:xfrm>
          <a:prstGeom prst="rect">
            <a:avLst/>
          </a:prstGeom>
          <a:effectLst>
            <a:glow rad="1397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spcAft>
                <a:spcPts val="0"/>
              </a:spcAft>
            </a:pPr>
            <a:r>
              <a:rPr lang="es-ES" sz="2000" b="1" dirty="0" smtClean="0">
                <a:solidFill>
                  <a:schemeClr val="tx1"/>
                </a:solidFill>
                <a:effectLst/>
                <a:latin typeface="Arial" pitchFamily="34" charset="0"/>
                <a:ea typeface="Times New Roman"/>
                <a:cs typeface="Arial" pitchFamily="34" charset="0"/>
              </a:rPr>
              <a:t>TEXTO Nº 03</a:t>
            </a:r>
          </a:p>
          <a:p>
            <a:pPr algn="ctr">
              <a:spcAft>
                <a:spcPts val="0"/>
              </a:spcAft>
            </a:pPr>
            <a:endParaRPr lang="es-PE" sz="2400" dirty="0" smtClean="0">
              <a:solidFill>
                <a:schemeClr val="tx1"/>
              </a:solidFill>
              <a:effectLst/>
              <a:latin typeface="Arial" pitchFamily="34" charset="0"/>
              <a:ea typeface="Times New Roman"/>
              <a:cs typeface="Arial" pitchFamily="34" charset="0"/>
            </a:endParaRPr>
          </a:p>
          <a:p>
            <a:pPr algn="just">
              <a:spcAft>
                <a:spcPts val="0"/>
              </a:spcAft>
            </a:pPr>
            <a:r>
              <a:rPr lang="es-ES" sz="2000" dirty="0" smtClean="0">
                <a:solidFill>
                  <a:schemeClr val="tx1"/>
                </a:solidFill>
                <a:effectLst/>
                <a:latin typeface="Arial" pitchFamily="34" charset="0"/>
                <a:ea typeface="Times New Roman"/>
                <a:cs typeface="Arial" pitchFamily="34" charset="0"/>
              </a:rPr>
              <a:t>A lo largo de nuestra vida adquirimos conocimientos; en parte los conseguimos en la escuela; conocimientos referidos a cursos (Física, Literatura), vitales (cómo relacionarnos con otras personas, cómo hacer amigos), instrumentales (leer, escribir) e intelectuales (aprendizaje de estrategias cognoscitivas, desarrollo del pensamiento deductivo - inductivo).</a:t>
            </a:r>
          </a:p>
          <a:p>
            <a:pPr algn="just">
              <a:spcAft>
                <a:spcPts val="0"/>
              </a:spcAft>
            </a:pPr>
            <a:endParaRPr lang="es-PE" sz="2400" dirty="0" smtClean="0">
              <a:solidFill>
                <a:schemeClr val="tx1"/>
              </a:solidFill>
              <a:effectLst/>
              <a:latin typeface="Arial" pitchFamily="34" charset="0"/>
              <a:ea typeface="Times New Roman"/>
              <a:cs typeface="Arial" pitchFamily="34" charset="0"/>
            </a:endParaRPr>
          </a:p>
          <a:p>
            <a:pPr algn="just">
              <a:spcAft>
                <a:spcPts val="0"/>
              </a:spcAft>
            </a:pPr>
            <a:r>
              <a:rPr lang="es-ES" sz="2000" dirty="0" smtClean="0">
                <a:solidFill>
                  <a:schemeClr val="tx1"/>
                </a:solidFill>
                <a:effectLst/>
                <a:latin typeface="Arial" pitchFamily="34" charset="0"/>
                <a:ea typeface="Times New Roman"/>
                <a:cs typeface="Arial" pitchFamily="34" charset="0"/>
              </a:rPr>
              <a:t>El conocimiento, de acuerdo con J. </a:t>
            </a:r>
            <a:r>
              <a:rPr lang="es-ES" sz="2000" dirty="0" err="1" smtClean="0">
                <a:solidFill>
                  <a:schemeClr val="tx1"/>
                </a:solidFill>
                <a:effectLst/>
                <a:latin typeface="Arial" pitchFamily="34" charset="0"/>
                <a:ea typeface="Times New Roman"/>
                <a:cs typeface="Arial" pitchFamily="34" charset="0"/>
              </a:rPr>
              <a:t>Hessen</a:t>
            </a:r>
            <a:r>
              <a:rPr lang="es-ES" sz="2000" dirty="0" smtClean="0">
                <a:solidFill>
                  <a:schemeClr val="tx1"/>
                </a:solidFill>
                <a:effectLst/>
                <a:latin typeface="Arial" pitchFamily="34" charset="0"/>
                <a:ea typeface="Times New Roman"/>
                <a:cs typeface="Arial" pitchFamily="34" charset="0"/>
              </a:rPr>
              <a:t> en su libro “Teoría del conocimiento”, es el acto de conciencia por el cual el sujeto captura las propiedades del objeto. Cuando tú te das cuenta que estás triste. Tú (sujeto) capturas una propiedad de tu actividad psíquica (objeto). El niño que aprende a leer (sujeto) captura varias de las propiedades de la escritura (objeto): forma de las letras, vocales, consonantes; su pronunciación, forma en que se unen para formar palabras, oraciones, etc.</a:t>
            </a:r>
            <a:endParaRPr lang="es-PE" sz="2400" dirty="0">
              <a:solidFill>
                <a:schemeClr val="tx1"/>
              </a:solidFill>
              <a:effectLst/>
              <a:latin typeface="Arial" pitchFamily="34" charset="0"/>
              <a:ea typeface="Times New Roman"/>
              <a:cs typeface="Arial"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7541" y="116632"/>
            <a:ext cx="1263140" cy="1105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1337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09597" y="332656"/>
            <a:ext cx="7560840" cy="4955203"/>
          </a:xfrm>
          <a:prstGeom prst="rect">
            <a:avLst/>
          </a:prstGeom>
          <a:effectLst>
            <a:glow rad="1397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wrap="square">
            <a:spAutoFit/>
          </a:bodyPr>
          <a:lstStyle/>
          <a:p>
            <a:pPr algn="just">
              <a:spcAft>
                <a:spcPts val="0"/>
              </a:spcAft>
            </a:pPr>
            <a:r>
              <a:rPr lang="es-ES" sz="2400" dirty="0" smtClean="0">
                <a:effectLst/>
                <a:latin typeface="Arial" pitchFamily="34" charset="0"/>
                <a:ea typeface="Times New Roman"/>
                <a:cs typeface="Arial" pitchFamily="34" charset="0"/>
              </a:rPr>
              <a:t>La captura de esas propiedades se hace a través de los conceptos. Cuando tú dices: “Si A es mayor que B, si B es mayor que C, entonces A es mayor que C. En este conocimiento (“A es mayor que C”) hay varios conceptos: mayor, menor, mayor que, menor que. Cuando escuchas una clase y tratas de captar lo esencial de lo expuesto, lo haces a través de conceptos. Cuando captas las características de la manzana, éstas se expresan por conceptos. Cuando dices “el todo es mayor que las partes”, estás recurriendo a conceptos: mayor, menor, inclusivo, totalidad.</a:t>
            </a:r>
          </a:p>
          <a:p>
            <a:pPr algn="just">
              <a:spcAft>
                <a:spcPts val="0"/>
              </a:spcAft>
            </a:pPr>
            <a:endParaRPr lang="es-PE" sz="2800" dirty="0" smtClean="0">
              <a:effectLst/>
              <a:latin typeface="Arial" pitchFamily="34" charset="0"/>
              <a:ea typeface="Times New Roman"/>
              <a:cs typeface="Arial" pitchFamily="34"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5085184"/>
            <a:ext cx="3096344"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614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5576" y="692696"/>
            <a:ext cx="6624736" cy="3693319"/>
          </a:xfrm>
          <a:prstGeom prst="rect">
            <a:avLst/>
          </a:prstGeom>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lvl="0" algn="just"/>
            <a:r>
              <a:rPr lang="es-ES" dirty="0">
                <a:solidFill>
                  <a:prstClr val="black"/>
                </a:solidFill>
                <a:latin typeface="Verdana"/>
                <a:ea typeface="Times New Roman"/>
                <a:cs typeface="Calibri"/>
              </a:rPr>
              <a:t>Para el constructivismo, los conceptos son fruto de la convergencia de la experiencia (empirismo) y la reflexión (racionalismo). Tú conoces el concepto “espacio”. Ese concepto se fue formando desde que tú naciste, a través del movimiento de tus manos, tus pies, al moverte de un lado al otro (experiencia); luego, en algún momento de tu desarrollo, lo entendiste (reflexión) y más tarde fuiste capaz de verbalizarlo.</a:t>
            </a:r>
            <a:endParaRPr lang="es-PE" sz="2000" dirty="0">
              <a:solidFill>
                <a:prstClr val="black"/>
              </a:solidFill>
              <a:latin typeface="Times New Roman"/>
              <a:ea typeface="Times New Roman"/>
            </a:endParaRPr>
          </a:p>
          <a:p>
            <a:pPr lvl="0" algn="just"/>
            <a:r>
              <a:rPr lang="es-ES" dirty="0">
                <a:solidFill>
                  <a:prstClr val="black"/>
                </a:solidFill>
                <a:latin typeface="Verdana"/>
                <a:ea typeface="Times New Roman"/>
                <a:cs typeface="Calibri"/>
              </a:rPr>
              <a:t>Si los conceptos se forman a través de la actividad y reflexión, y permiten acceder al conocimiento, entonces la mejor manera de hacer una clase es aquella que incluye la actividad y la reflexión.</a:t>
            </a:r>
            <a:endParaRPr lang="es-PE" sz="2000" dirty="0">
              <a:solidFill>
                <a:prstClr val="black"/>
              </a:solidFill>
              <a:latin typeface="Times New Roman"/>
              <a:ea typeface="Times New Roman"/>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653136"/>
            <a:ext cx="2016224" cy="1876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4550" y="4892906"/>
            <a:ext cx="1525339" cy="1636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9337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5576" y="980728"/>
            <a:ext cx="6624736" cy="3231654"/>
          </a:xfrm>
          <a:prstGeom prst="rect">
            <a:avLst/>
          </a:prstGeom>
          <a:effectLst>
            <a:glow rad="101600">
              <a:schemeClr val="accent2">
                <a:satMod val="175000"/>
                <a:alpha val="40000"/>
              </a:schemeClr>
            </a:glow>
          </a:effectLst>
        </p:spPr>
        <p:style>
          <a:lnRef idx="2">
            <a:schemeClr val="accent5"/>
          </a:lnRef>
          <a:fillRef idx="1">
            <a:schemeClr val="lt1"/>
          </a:fillRef>
          <a:effectRef idx="0">
            <a:schemeClr val="accent5"/>
          </a:effectRef>
          <a:fontRef idx="minor">
            <a:schemeClr val="dk1"/>
          </a:fontRef>
        </p:style>
        <p:txBody>
          <a:bodyPr wrap="square">
            <a:spAutoFit/>
          </a:bodyPr>
          <a:lstStyle/>
          <a:p>
            <a:pPr marL="342900" lvl="0" indent="-342900" algn="just">
              <a:spcAft>
                <a:spcPts val="0"/>
              </a:spcAft>
              <a:buFont typeface="+mj-lt"/>
              <a:buAutoNum type="arabicPeriod"/>
              <a:tabLst>
                <a:tab pos="488950" algn="l"/>
              </a:tabLst>
            </a:pPr>
            <a:r>
              <a:rPr lang="es-ES" b="1" dirty="0" smtClean="0">
                <a:effectLst/>
                <a:latin typeface="Verdana"/>
                <a:ea typeface="Times New Roman"/>
                <a:cs typeface="Calibri"/>
              </a:rPr>
              <a:t>La frase que resume el texto leído es:</a:t>
            </a:r>
          </a:p>
          <a:p>
            <a:pPr marL="342900" lvl="0" indent="-342900" algn="just">
              <a:spcAft>
                <a:spcPts val="0"/>
              </a:spcAft>
              <a:buFont typeface="+mj-lt"/>
              <a:buAutoNum type="arabicPeriod"/>
              <a:tabLst>
                <a:tab pos="488950" algn="l"/>
              </a:tabLst>
            </a:pPr>
            <a:endParaRPr lang="es-PE" sz="2000" dirty="0" smtClean="0">
              <a:effectLst/>
              <a:latin typeface="Times New Roman"/>
              <a:ea typeface="Times New Roman"/>
            </a:endParaRPr>
          </a:p>
          <a:p>
            <a:pPr marL="342900" indent="-342900" algn="just">
              <a:spcAft>
                <a:spcPts val="0"/>
              </a:spcAft>
              <a:buAutoNum type="alphaLcParenR"/>
            </a:pPr>
            <a:r>
              <a:rPr lang="es-ES" dirty="0" smtClean="0">
                <a:effectLst/>
                <a:latin typeface="Verdana"/>
                <a:ea typeface="Times New Roman"/>
                <a:cs typeface="Calibri"/>
              </a:rPr>
              <a:t>La escuela y los conocimientos.</a:t>
            </a:r>
          </a:p>
          <a:p>
            <a:pPr algn="just">
              <a:spcAft>
                <a:spcPts val="0"/>
              </a:spcAft>
            </a:pPr>
            <a:r>
              <a:rPr lang="es-ES" dirty="0" smtClean="0">
                <a:effectLst/>
                <a:latin typeface="Verdana"/>
                <a:ea typeface="Times New Roman"/>
                <a:cs typeface="Calibri"/>
              </a:rPr>
              <a:t>	</a:t>
            </a:r>
            <a:endParaRPr lang="es-PE" sz="2000" dirty="0" smtClean="0">
              <a:effectLst/>
              <a:latin typeface="Times New Roman"/>
              <a:ea typeface="Times New Roman"/>
            </a:endParaRPr>
          </a:p>
          <a:p>
            <a:pPr algn="just">
              <a:spcAft>
                <a:spcPts val="0"/>
              </a:spcAft>
            </a:pPr>
            <a:r>
              <a:rPr lang="es-ES" dirty="0" smtClean="0">
                <a:effectLst/>
                <a:latin typeface="Verdana"/>
                <a:ea typeface="Times New Roman"/>
                <a:cs typeface="Calibri"/>
              </a:rPr>
              <a:t>b) El conocimiento	</a:t>
            </a:r>
          </a:p>
          <a:p>
            <a:pPr algn="just">
              <a:spcAft>
                <a:spcPts val="0"/>
              </a:spcAft>
            </a:pPr>
            <a:endParaRPr lang="es-PE" sz="2000" dirty="0" smtClean="0">
              <a:effectLst/>
              <a:latin typeface="Times New Roman"/>
              <a:ea typeface="Times New Roman"/>
            </a:endParaRPr>
          </a:p>
          <a:p>
            <a:pPr algn="just">
              <a:spcAft>
                <a:spcPts val="0"/>
              </a:spcAft>
            </a:pPr>
            <a:r>
              <a:rPr lang="es-ES" dirty="0" smtClean="0">
                <a:effectLst/>
                <a:latin typeface="Verdana"/>
                <a:ea typeface="Times New Roman"/>
                <a:cs typeface="Calibri"/>
              </a:rPr>
              <a:t>c) Conceptualización y conocimiento</a:t>
            </a:r>
          </a:p>
          <a:p>
            <a:pPr algn="just">
              <a:spcAft>
                <a:spcPts val="0"/>
              </a:spcAft>
            </a:pPr>
            <a:endParaRPr lang="es-PE" sz="2000" dirty="0" smtClean="0">
              <a:effectLst/>
              <a:latin typeface="Times New Roman"/>
              <a:ea typeface="Times New Roman"/>
            </a:endParaRPr>
          </a:p>
          <a:p>
            <a:pPr algn="just">
              <a:spcAft>
                <a:spcPts val="0"/>
              </a:spcAft>
            </a:pPr>
            <a:r>
              <a:rPr lang="es-ES" dirty="0" smtClean="0">
                <a:effectLst/>
                <a:latin typeface="Verdana"/>
                <a:ea typeface="Times New Roman"/>
                <a:cs typeface="Calibri"/>
              </a:rPr>
              <a:t>d) La actividad y la reflexión</a:t>
            </a:r>
          </a:p>
          <a:p>
            <a:pPr algn="just">
              <a:spcAft>
                <a:spcPts val="0"/>
              </a:spcAft>
            </a:pPr>
            <a:r>
              <a:rPr lang="es-ES" dirty="0" smtClean="0">
                <a:effectLst/>
                <a:latin typeface="Verdana"/>
                <a:ea typeface="Times New Roman"/>
                <a:cs typeface="Calibri"/>
              </a:rPr>
              <a:t>		</a:t>
            </a:r>
            <a:endParaRPr lang="es-PE" sz="2000" dirty="0" smtClean="0">
              <a:effectLst/>
              <a:latin typeface="Times New Roman"/>
              <a:ea typeface="Times New Roman"/>
            </a:endParaRPr>
          </a:p>
          <a:p>
            <a:pPr algn="just">
              <a:spcAft>
                <a:spcPts val="0"/>
              </a:spcAft>
            </a:pPr>
            <a:r>
              <a:rPr lang="es-ES" dirty="0" smtClean="0">
                <a:effectLst/>
                <a:latin typeface="Verdana"/>
                <a:ea typeface="Times New Roman"/>
                <a:cs typeface="Calibri"/>
              </a:rPr>
              <a:t>e) La nueva educación</a:t>
            </a:r>
            <a:endParaRPr lang="es-PE" sz="2000" dirty="0">
              <a:effectLst/>
              <a:latin typeface="Times New Roman"/>
              <a:ea typeface="Times New Roman"/>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2596554"/>
            <a:ext cx="2592288" cy="3712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6242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77071" y="836712"/>
            <a:ext cx="6840760" cy="3570208"/>
          </a:xfrm>
          <a:prstGeom prst="rect">
            <a:avLst/>
          </a:prstGeom>
          <a:effectLst>
            <a:glow rad="1397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wrap="square">
            <a:spAutoFit/>
          </a:bodyPr>
          <a:lstStyle/>
          <a:p>
            <a:pPr lvl="0" algn="just">
              <a:spcAft>
                <a:spcPts val="0"/>
              </a:spcAft>
              <a:tabLst>
                <a:tab pos="488950" algn="l"/>
              </a:tabLst>
            </a:pPr>
            <a:r>
              <a:rPr lang="es-ES" b="1" dirty="0" smtClean="0">
                <a:effectLst/>
                <a:latin typeface="Verdana"/>
                <a:ea typeface="Times New Roman"/>
                <a:cs typeface="Calibri"/>
              </a:rPr>
              <a:t>2. La temática del texto gira en torno a:</a:t>
            </a:r>
          </a:p>
          <a:p>
            <a:pPr lvl="0" algn="just">
              <a:spcAft>
                <a:spcPts val="0"/>
              </a:spcAft>
              <a:tabLst>
                <a:tab pos="488950" algn="l"/>
              </a:tabLst>
            </a:pPr>
            <a:endParaRPr lang="es-PE" sz="2000" dirty="0" smtClean="0">
              <a:effectLst/>
              <a:latin typeface="Times New Roman"/>
              <a:ea typeface="Times New Roman"/>
            </a:endParaRPr>
          </a:p>
          <a:p>
            <a:pPr marL="342900" indent="-342900" algn="just">
              <a:spcAft>
                <a:spcPts val="0"/>
              </a:spcAft>
              <a:buAutoNum type="alphaLcParenR"/>
            </a:pPr>
            <a:r>
              <a:rPr lang="es-ES" dirty="0" smtClean="0">
                <a:effectLst/>
                <a:latin typeface="Verdana"/>
                <a:ea typeface="Times New Roman"/>
                <a:cs typeface="Calibri"/>
              </a:rPr>
              <a:t>La conceptualización como instrumento para lograr el conocimiento.</a:t>
            </a:r>
          </a:p>
          <a:p>
            <a:pPr marL="457200" indent="-457200" algn="just">
              <a:spcAft>
                <a:spcPts val="0"/>
              </a:spcAft>
              <a:buAutoNum type="alphaLcParenR"/>
            </a:pPr>
            <a:endParaRPr lang="es-PE" sz="2000" dirty="0" smtClean="0">
              <a:effectLst/>
              <a:latin typeface="Times New Roman"/>
              <a:ea typeface="Times New Roman"/>
            </a:endParaRPr>
          </a:p>
          <a:p>
            <a:pPr algn="just">
              <a:spcAft>
                <a:spcPts val="0"/>
              </a:spcAft>
            </a:pPr>
            <a:r>
              <a:rPr lang="es-ES" dirty="0" smtClean="0">
                <a:effectLst/>
                <a:latin typeface="Verdana"/>
                <a:ea typeface="Times New Roman"/>
                <a:cs typeface="Calibri"/>
              </a:rPr>
              <a:t>b) La adquisición de los conocimientos.</a:t>
            </a:r>
          </a:p>
          <a:p>
            <a:pPr algn="just">
              <a:spcAft>
                <a:spcPts val="0"/>
              </a:spcAft>
            </a:pPr>
            <a:endParaRPr lang="es-PE" sz="2000" dirty="0" smtClean="0">
              <a:effectLst/>
              <a:latin typeface="Times New Roman"/>
              <a:ea typeface="Times New Roman"/>
            </a:endParaRPr>
          </a:p>
          <a:p>
            <a:pPr algn="just">
              <a:spcAft>
                <a:spcPts val="0"/>
              </a:spcAft>
            </a:pPr>
            <a:r>
              <a:rPr lang="es-ES" dirty="0" smtClean="0">
                <a:effectLst/>
                <a:latin typeface="Verdana"/>
                <a:ea typeface="Times New Roman"/>
                <a:cs typeface="Calibri"/>
              </a:rPr>
              <a:t>c) Saber cómo adquirir conocimientos.</a:t>
            </a:r>
          </a:p>
          <a:p>
            <a:pPr algn="just">
              <a:spcAft>
                <a:spcPts val="0"/>
              </a:spcAft>
            </a:pPr>
            <a:endParaRPr lang="es-PE" sz="2000" dirty="0" smtClean="0">
              <a:effectLst/>
              <a:latin typeface="Times New Roman"/>
              <a:ea typeface="Times New Roman"/>
            </a:endParaRPr>
          </a:p>
          <a:p>
            <a:pPr algn="just">
              <a:spcAft>
                <a:spcPts val="0"/>
              </a:spcAft>
            </a:pPr>
            <a:r>
              <a:rPr lang="es-ES" dirty="0" smtClean="0">
                <a:effectLst/>
                <a:latin typeface="Verdana"/>
                <a:ea typeface="Times New Roman"/>
                <a:cs typeface="Calibri"/>
              </a:rPr>
              <a:t>d) Los conceptos o definiciones que poseen los objetos.</a:t>
            </a:r>
          </a:p>
          <a:p>
            <a:pPr algn="just">
              <a:spcAft>
                <a:spcPts val="0"/>
              </a:spcAft>
            </a:pPr>
            <a:endParaRPr lang="es-PE" sz="2000" dirty="0" smtClean="0">
              <a:effectLst/>
              <a:latin typeface="Times New Roman"/>
              <a:ea typeface="Times New Roman"/>
            </a:endParaRPr>
          </a:p>
          <a:p>
            <a:pPr algn="just">
              <a:spcAft>
                <a:spcPts val="0"/>
              </a:spcAft>
            </a:pPr>
            <a:r>
              <a:rPr lang="es-ES" dirty="0" smtClean="0">
                <a:effectLst/>
                <a:latin typeface="Verdana"/>
                <a:ea typeface="Times New Roman"/>
                <a:cs typeface="Calibri"/>
              </a:rPr>
              <a:t>e) La reflexión y el empirismo.</a:t>
            </a:r>
            <a:endParaRPr lang="es-PE" sz="2000" dirty="0">
              <a:effectLst/>
              <a:latin typeface="Times New Roman"/>
              <a:ea typeface="Times New Roman"/>
            </a:endParaRPr>
          </a:p>
        </p:txBody>
      </p:sp>
      <p:pic>
        <p:nvPicPr>
          <p:cNvPr id="1638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4581128"/>
            <a:ext cx="2373979" cy="2046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93706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54300" y="980728"/>
            <a:ext cx="7114044" cy="3262432"/>
          </a:xfrm>
          <a:prstGeom prst="rect">
            <a:avLst/>
          </a:prstGeom>
          <a:effectLst>
            <a:glow rad="101600">
              <a:schemeClr val="accent5">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lvl="0" algn="just">
              <a:spcAft>
                <a:spcPts val="0"/>
              </a:spcAft>
              <a:tabLst>
                <a:tab pos="488950" algn="l"/>
              </a:tabLst>
            </a:pPr>
            <a:r>
              <a:rPr lang="es-ES" b="1" dirty="0" smtClean="0">
                <a:effectLst/>
                <a:latin typeface="Verdana"/>
                <a:ea typeface="Times New Roman"/>
                <a:cs typeface="Calibri"/>
              </a:rPr>
              <a:t>3. En conclusión:</a:t>
            </a:r>
          </a:p>
          <a:p>
            <a:pPr lvl="0" algn="just">
              <a:spcAft>
                <a:spcPts val="0"/>
              </a:spcAft>
              <a:tabLst>
                <a:tab pos="488950" algn="l"/>
              </a:tabLst>
            </a:pPr>
            <a:endParaRPr lang="es-PE" sz="2000" dirty="0" smtClean="0">
              <a:effectLst/>
              <a:latin typeface="Times New Roman"/>
              <a:ea typeface="Times New Roman"/>
            </a:endParaRPr>
          </a:p>
          <a:p>
            <a:pPr marL="342900" indent="-342900" algn="just">
              <a:spcAft>
                <a:spcPts val="0"/>
              </a:spcAft>
              <a:buAutoNum type="alphaLcParenR"/>
            </a:pPr>
            <a:r>
              <a:rPr lang="es-ES" dirty="0" smtClean="0">
                <a:effectLst/>
                <a:latin typeface="Verdana"/>
                <a:ea typeface="Times New Roman"/>
                <a:cs typeface="Calibri"/>
              </a:rPr>
              <a:t>en la vida adquirimos conocimientos.	</a:t>
            </a:r>
          </a:p>
          <a:p>
            <a:pPr marL="457200" indent="-457200" algn="just">
              <a:spcAft>
                <a:spcPts val="0"/>
              </a:spcAft>
              <a:buAutoNum type="alphaLcParenR"/>
            </a:pPr>
            <a:endParaRPr lang="es-PE" sz="2000" dirty="0" smtClean="0">
              <a:effectLst/>
              <a:latin typeface="Times New Roman"/>
              <a:ea typeface="Times New Roman"/>
            </a:endParaRPr>
          </a:p>
          <a:p>
            <a:pPr algn="just">
              <a:spcAft>
                <a:spcPts val="0"/>
              </a:spcAft>
            </a:pPr>
            <a:r>
              <a:rPr lang="es-ES" dirty="0" smtClean="0">
                <a:effectLst/>
                <a:latin typeface="Verdana"/>
                <a:ea typeface="Times New Roman"/>
                <a:cs typeface="Calibri"/>
              </a:rPr>
              <a:t>b) siempre recurrimos a conceptos.</a:t>
            </a:r>
          </a:p>
          <a:p>
            <a:pPr algn="just">
              <a:spcAft>
                <a:spcPts val="0"/>
              </a:spcAft>
            </a:pPr>
            <a:r>
              <a:rPr lang="es-ES" dirty="0" smtClean="0">
                <a:effectLst/>
                <a:latin typeface="Verdana"/>
                <a:ea typeface="Times New Roman"/>
                <a:cs typeface="Calibri"/>
              </a:rPr>
              <a:t>	</a:t>
            </a:r>
            <a:endParaRPr lang="es-PE" sz="2000" dirty="0" smtClean="0">
              <a:effectLst/>
              <a:latin typeface="Times New Roman"/>
              <a:ea typeface="Times New Roman"/>
            </a:endParaRPr>
          </a:p>
          <a:p>
            <a:pPr algn="just">
              <a:spcAft>
                <a:spcPts val="0"/>
              </a:spcAft>
            </a:pPr>
            <a:r>
              <a:rPr lang="es-ES" dirty="0" smtClean="0">
                <a:effectLst/>
                <a:latin typeface="Verdana"/>
                <a:ea typeface="Times New Roman"/>
                <a:cs typeface="Calibri"/>
              </a:rPr>
              <a:t>c) el constructivismo valora la reflexión.	</a:t>
            </a:r>
          </a:p>
          <a:p>
            <a:pPr algn="just">
              <a:spcAft>
                <a:spcPts val="0"/>
              </a:spcAft>
            </a:pPr>
            <a:endParaRPr lang="es-PE" sz="2000" dirty="0" smtClean="0">
              <a:effectLst/>
              <a:latin typeface="Times New Roman"/>
              <a:ea typeface="Times New Roman"/>
            </a:endParaRPr>
          </a:p>
          <a:p>
            <a:pPr algn="just">
              <a:spcAft>
                <a:spcPts val="0"/>
              </a:spcAft>
            </a:pPr>
            <a:r>
              <a:rPr lang="es-ES" dirty="0" smtClean="0">
                <a:effectLst/>
                <a:latin typeface="Verdana"/>
                <a:ea typeface="Times New Roman"/>
                <a:cs typeface="Calibri"/>
              </a:rPr>
              <a:t>d) al conceptualizar accedemos al conocimiento.</a:t>
            </a:r>
          </a:p>
          <a:p>
            <a:pPr algn="just">
              <a:spcAft>
                <a:spcPts val="0"/>
              </a:spcAft>
            </a:pPr>
            <a:endParaRPr lang="es-PE" sz="2000" dirty="0" smtClean="0">
              <a:effectLst/>
              <a:latin typeface="Times New Roman"/>
              <a:ea typeface="Times New Roman"/>
            </a:endParaRPr>
          </a:p>
          <a:p>
            <a:pPr algn="just">
              <a:spcAft>
                <a:spcPts val="0"/>
              </a:spcAft>
            </a:pPr>
            <a:r>
              <a:rPr lang="es-ES" dirty="0" smtClean="0">
                <a:effectLst/>
                <a:latin typeface="Verdana"/>
                <a:ea typeface="Times New Roman"/>
                <a:cs typeface="Calibri"/>
              </a:rPr>
              <a:t>e) conocer es valorar la conceptualización.</a:t>
            </a:r>
            <a:endParaRPr lang="es-PE" sz="2000" dirty="0">
              <a:effectLst/>
              <a:latin typeface="Times New Roman"/>
              <a:ea typeface="Times New Roman"/>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431412"/>
            <a:ext cx="1728192"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1027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476672"/>
            <a:ext cx="6696744" cy="3539430"/>
          </a:xfrm>
          <a:prstGeom prst="rect">
            <a:avLst/>
          </a:prstGeom>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lvl="0" algn="just">
              <a:spcAft>
                <a:spcPts val="0"/>
              </a:spcAft>
              <a:tabLst>
                <a:tab pos="488950" algn="l"/>
              </a:tabLst>
            </a:pPr>
            <a:r>
              <a:rPr lang="es-ES" b="1" dirty="0" smtClean="0">
                <a:effectLst/>
                <a:latin typeface="Verdana"/>
                <a:ea typeface="Times New Roman"/>
                <a:cs typeface="Calibri"/>
              </a:rPr>
              <a:t>4. Es una idea incompatible con el texto:</a:t>
            </a:r>
          </a:p>
          <a:p>
            <a:pPr lvl="0" algn="just">
              <a:spcAft>
                <a:spcPts val="0"/>
              </a:spcAft>
              <a:tabLst>
                <a:tab pos="488950" algn="l"/>
              </a:tabLst>
            </a:pPr>
            <a:endParaRPr lang="es-PE" sz="2000" dirty="0" smtClean="0">
              <a:effectLst/>
              <a:latin typeface="Times New Roman"/>
              <a:ea typeface="Times New Roman"/>
            </a:endParaRPr>
          </a:p>
          <a:p>
            <a:pPr marL="342900" indent="-342900" algn="just">
              <a:spcAft>
                <a:spcPts val="0"/>
              </a:spcAft>
              <a:buAutoNum type="alphaLcParenR"/>
            </a:pPr>
            <a:r>
              <a:rPr lang="es-ES" dirty="0" smtClean="0">
                <a:effectLst/>
                <a:latin typeface="Verdana"/>
                <a:ea typeface="Times New Roman"/>
                <a:cs typeface="Calibri"/>
              </a:rPr>
              <a:t>Concepto: actividad – reflexión</a:t>
            </a:r>
          </a:p>
          <a:p>
            <a:pPr algn="just">
              <a:spcAft>
                <a:spcPts val="0"/>
              </a:spcAft>
            </a:pPr>
            <a:r>
              <a:rPr lang="es-ES" dirty="0" smtClean="0">
                <a:effectLst/>
                <a:latin typeface="Verdana"/>
                <a:ea typeface="Times New Roman"/>
                <a:cs typeface="Calibri"/>
              </a:rPr>
              <a:t>		</a:t>
            </a:r>
            <a:endParaRPr lang="es-PE" sz="2000" dirty="0" smtClean="0">
              <a:effectLst/>
              <a:latin typeface="Times New Roman"/>
              <a:ea typeface="Times New Roman"/>
            </a:endParaRPr>
          </a:p>
          <a:p>
            <a:pPr algn="just">
              <a:spcAft>
                <a:spcPts val="0"/>
              </a:spcAft>
            </a:pPr>
            <a:r>
              <a:rPr lang="es-ES" dirty="0" smtClean="0">
                <a:effectLst/>
                <a:latin typeface="Verdana"/>
                <a:ea typeface="Times New Roman"/>
                <a:cs typeface="Calibri"/>
              </a:rPr>
              <a:t>b) Todo concepto es verbalizado</a:t>
            </a:r>
          </a:p>
          <a:p>
            <a:pPr algn="just">
              <a:spcAft>
                <a:spcPts val="0"/>
              </a:spcAft>
            </a:pPr>
            <a:endParaRPr lang="es-PE" sz="2000" dirty="0" smtClean="0">
              <a:effectLst/>
              <a:latin typeface="Times New Roman"/>
              <a:ea typeface="Times New Roman"/>
            </a:endParaRPr>
          </a:p>
          <a:p>
            <a:pPr algn="just">
              <a:spcAft>
                <a:spcPts val="0"/>
              </a:spcAft>
            </a:pPr>
            <a:r>
              <a:rPr lang="es-ES" dirty="0" smtClean="0">
                <a:effectLst/>
                <a:latin typeface="Verdana"/>
                <a:ea typeface="Times New Roman"/>
                <a:cs typeface="Calibri"/>
              </a:rPr>
              <a:t>c) Los conocimientos los adquirimos en la escuela.</a:t>
            </a:r>
          </a:p>
          <a:p>
            <a:pPr algn="just">
              <a:spcAft>
                <a:spcPts val="0"/>
              </a:spcAft>
            </a:pPr>
            <a:endParaRPr lang="es-PE" sz="2000" dirty="0" smtClean="0">
              <a:effectLst/>
              <a:latin typeface="Times New Roman"/>
              <a:ea typeface="Times New Roman"/>
            </a:endParaRPr>
          </a:p>
          <a:p>
            <a:pPr algn="just">
              <a:spcAft>
                <a:spcPts val="0"/>
              </a:spcAft>
            </a:pPr>
            <a:r>
              <a:rPr lang="es-ES" dirty="0" smtClean="0">
                <a:effectLst/>
                <a:latin typeface="Verdana"/>
                <a:ea typeface="Times New Roman"/>
                <a:cs typeface="Calibri"/>
              </a:rPr>
              <a:t>d) El concepto aprehende propiedades.</a:t>
            </a:r>
          </a:p>
          <a:p>
            <a:pPr algn="just">
              <a:spcAft>
                <a:spcPts val="0"/>
              </a:spcAft>
            </a:pPr>
            <a:endParaRPr lang="es-PE" sz="2000" dirty="0" smtClean="0">
              <a:effectLst/>
              <a:latin typeface="Times New Roman"/>
              <a:ea typeface="Times New Roman"/>
            </a:endParaRPr>
          </a:p>
          <a:p>
            <a:pPr algn="just">
              <a:spcAft>
                <a:spcPts val="0"/>
              </a:spcAft>
            </a:pPr>
            <a:r>
              <a:rPr lang="es-ES" dirty="0" smtClean="0">
                <a:effectLst/>
                <a:latin typeface="Verdana"/>
                <a:ea typeface="Times New Roman"/>
                <a:cs typeface="Calibri"/>
              </a:rPr>
              <a:t>e) El constructivismo aporta un nuevo método a la educación.</a:t>
            </a:r>
            <a:endParaRPr lang="es-PE" sz="2000" dirty="0">
              <a:effectLst/>
              <a:latin typeface="Times New Roman"/>
              <a:ea typeface="Times New Roman"/>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6982" y="4293096"/>
            <a:ext cx="3312368" cy="2152757"/>
          </a:xfrm>
          <a:prstGeom prst="rect">
            <a:avLst/>
          </a:prstGeom>
          <a:noFill/>
          <a:ln>
            <a:noFill/>
          </a:ln>
          <a:effectLst>
            <a:glow rad="1397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10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692696"/>
            <a:ext cx="6768752" cy="3508653"/>
          </a:xfrm>
          <a:prstGeom prst="rect">
            <a:avLst/>
          </a:prstGeom>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lvl="0" algn="just">
              <a:spcAft>
                <a:spcPts val="0"/>
              </a:spcAft>
              <a:tabLst>
                <a:tab pos="488950" algn="l"/>
              </a:tabLst>
            </a:pPr>
            <a:r>
              <a:rPr lang="es-ES" b="1" dirty="0" smtClean="0">
                <a:effectLst/>
                <a:latin typeface="Verdana"/>
                <a:ea typeface="Times New Roman"/>
                <a:cs typeface="Calibri"/>
              </a:rPr>
              <a:t>5. El ejemplo matemático, dado en el tercer párrafo, se refiere a:</a:t>
            </a:r>
          </a:p>
          <a:p>
            <a:pPr lvl="0" algn="just">
              <a:spcAft>
                <a:spcPts val="0"/>
              </a:spcAft>
              <a:tabLst>
                <a:tab pos="488950" algn="l"/>
              </a:tabLst>
            </a:pPr>
            <a:endParaRPr lang="es-PE" sz="2000" dirty="0" smtClean="0">
              <a:effectLst/>
              <a:latin typeface="Times New Roman"/>
              <a:ea typeface="Times New Roman"/>
            </a:endParaRPr>
          </a:p>
          <a:p>
            <a:pPr marL="342900" indent="-342900" algn="just">
              <a:spcAft>
                <a:spcPts val="0"/>
              </a:spcAft>
              <a:buAutoNum type="alphaLcParenR"/>
            </a:pPr>
            <a:r>
              <a:rPr lang="es-ES" dirty="0" smtClean="0">
                <a:effectLst/>
                <a:latin typeface="Verdana"/>
                <a:ea typeface="Times New Roman"/>
                <a:cs typeface="Calibri"/>
              </a:rPr>
              <a:t>la propiedad conmutativa.	</a:t>
            </a:r>
          </a:p>
          <a:p>
            <a:pPr marL="457200" indent="-457200" algn="just">
              <a:spcAft>
                <a:spcPts val="0"/>
              </a:spcAft>
              <a:buAutoNum type="alphaLcParenR"/>
            </a:pPr>
            <a:endParaRPr lang="es-PE" sz="2000" dirty="0" smtClean="0">
              <a:effectLst/>
              <a:latin typeface="Times New Roman"/>
              <a:ea typeface="Times New Roman"/>
            </a:endParaRPr>
          </a:p>
          <a:p>
            <a:pPr algn="just">
              <a:spcAft>
                <a:spcPts val="0"/>
              </a:spcAft>
            </a:pPr>
            <a:r>
              <a:rPr lang="es-ES" dirty="0" smtClean="0">
                <a:effectLst/>
                <a:latin typeface="Verdana"/>
                <a:ea typeface="Times New Roman"/>
                <a:cs typeface="Calibri"/>
              </a:rPr>
              <a:t>b) la teoría de conjuntos.	</a:t>
            </a:r>
          </a:p>
          <a:p>
            <a:pPr algn="just">
              <a:spcAft>
                <a:spcPts val="0"/>
              </a:spcAft>
            </a:pPr>
            <a:r>
              <a:rPr lang="es-ES" dirty="0" smtClean="0">
                <a:effectLst/>
                <a:latin typeface="Verdana"/>
                <a:ea typeface="Times New Roman"/>
                <a:cs typeface="Calibri"/>
              </a:rPr>
              <a:t>	</a:t>
            </a:r>
            <a:endParaRPr lang="es-PE" sz="2000" dirty="0" smtClean="0">
              <a:effectLst/>
              <a:latin typeface="Times New Roman"/>
              <a:ea typeface="Times New Roman"/>
            </a:endParaRPr>
          </a:p>
          <a:p>
            <a:pPr algn="just">
              <a:spcAft>
                <a:spcPts val="0"/>
              </a:spcAft>
            </a:pPr>
            <a:r>
              <a:rPr lang="es-ES" dirty="0" smtClean="0">
                <a:effectLst/>
                <a:latin typeface="Verdana"/>
                <a:ea typeface="Times New Roman"/>
                <a:cs typeface="Calibri"/>
              </a:rPr>
              <a:t>c) una operación simple.</a:t>
            </a:r>
          </a:p>
          <a:p>
            <a:pPr algn="just">
              <a:spcAft>
                <a:spcPts val="0"/>
              </a:spcAft>
            </a:pPr>
            <a:endParaRPr lang="es-PE" sz="2000" dirty="0" smtClean="0">
              <a:effectLst/>
              <a:latin typeface="Times New Roman"/>
              <a:ea typeface="Times New Roman"/>
            </a:endParaRPr>
          </a:p>
          <a:p>
            <a:pPr algn="just">
              <a:spcAft>
                <a:spcPts val="0"/>
              </a:spcAft>
            </a:pPr>
            <a:r>
              <a:rPr lang="es-ES" dirty="0" smtClean="0">
                <a:effectLst/>
                <a:latin typeface="Verdana"/>
                <a:ea typeface="Times New Roman"/>
                <a:cs typeface="Calibri"/>
              </a:rPr>
              <a:t>d) una cuestión algebraica.</a:t>
            </a:r>
          </a:p>
          <a:p>
            <a:pPr algn="just">
              <a:spcAft>
                <a:spcPts val="0"/>
              </a:spcAft>
            </a:pPr>
            <a:r>
              <a:rPr lang="es-ES" dirty="0" smtClean="0">
                <a:effectLst/>
                <a:latin typeface="Verdana"/>
                <a:ea typeface="Times New Roman"/>
                <a:cs typeface="Calibri"/>
              </a:rPr>
              <a:t>	</a:t>
            </a:r>
            <a:endParaRPr lang="es-PE" sz="2000" dirty="0" smtClean="0">
              <a:effectLst/>
              <a:latin typeface="Times New Roman"/>
              <a:ea typeface="Times New Roman"/>
            </a:endParaRPr>
          </a:p>
          <a:p>
            <a:pPr algn="just">
              <a:spcAft>
                <a:spcPts val="0"/>
              </a:spcAft>
            </a:pPr>
            <a:r>
              <a:rPr lang="es-ES" dirty="0" smtClean="0">
                <a:effectLst/>
                <a:latin typeface="Verdana"/>
                <a:ea typeface="Times New Roman"/>
                <a:cs typeface="Calibri"/>
              </a:rPr>
              <a:t>e) la propiedad transitiva.</a:t>
            </a:r>
            <a:endParaRPr lang="es-PE" sz="2000" dirty="0">
              <a:effectLst/>
              <a:latin typeface="Times New Roman"/>
              <a:ea typeface="Times New Roman"/>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844824"/>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0990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51520" y="548680"/>
            <a:ext cx="7632848" cy="5355312"/>
          </a:xfrm>
          <a:prstGeom prst="rect">
            <a:avLst/>
          </a:prstGeom>
          <a:effectLst>
            <a:glow rad="1016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PE" b="1" dirty="0" smtClean="0"/>
              <a:t>I.- DECODIFICACIÓN DE TEXTOS</a:t>
            </a:r>
          </a:p>
          <a:p>
            <a:endParaRPr lang="es-PE" dirty="0" smtClean="0"/>
          </a:p>
          <a:p>
            <a:r>
              <a:rPr lang="es-PE" b="1" dirty="0" smtClean="0"/>
              <a:t>TEXTO N°01</a:t>
            </a:r>
          </a:p>
          <a:p>
            <a:endParaRPr lang="es-PE" b="1" dirty="0" smtClean="0"/>
          </a:p>
          <a:p>
            <a:pPr algn="just"/>
            <a:r>
              <a:rPr lang="es-PE" dirty="0" smtClean="0">
                <a:latin typeface="Arial" pitchFamily="34" charset="0"/>
                <a:cs typeface="Arial" pitchFamily="34" charset="0"/>
              </a:rPr>
              <a:t>Es increíble el efecto que producen las cosas que decimos. La mayoría de las veces no nos damos cuenta de lo que decimos y mucho menos de las consecuencias.</a:t>
            </a:r>
          </a:p>
          <a:p>
            <a:pPr algn="just"/>
            <a:endParaRPr lang="es-PE" dirty="0" smtClean="0">
              <a:latin typeface="Arial" pitchFamily="34" charset="0"/>
              <a:cs typeface="Arial" pitchFamily="34" charset="0"/>
            </a:endParaRPr>
          </a:p>
          <a:p>
            <a:pPr algn="just"/>
            <a:r>
              <a:rPr lang="es-PE" dirty="0" smtClean="0">
                <a:latin typeface="Arial" pitchFamily="34" charset="0"/>
                <a:cs typeface="Arial" pitchFamily="34" charset="0"/>
              </a:rPr>
              <a:t>Las palabras son un reflejo de nuestros pensamientos y sentimientos. Lo primero que nos ocurre es tener un pensamiento que puede ser bueno o malo, luego, si no cortamos ese pensamiento, se puede transformar en palabras y posteriormente en acciones. Por eso es importante inclusive revisar nuestros pensamientos porque allí comienza todo.</a:t>
            </a:r>
          </a:p>
          <a:p>
            <a:pPr algn="just"/>
            <a:endParaRPr lang="es-PE" dirty="0" smtClean="0">
              <a:latin typeface="Arial" pitchFamily="34" charset="0"/>
              <a:cs typeface="Arial" pitchFamily="34" charset="0"/>
            </a:endParaRPr>
          </a:p>
          <a:p>
            <a:pPr algn="just"/>
            <a:r>
              <a:rPr lang="es-PE" dirty="0" smtClean="0">
                <a:latin typeface="Arial" pitchFamily="34" charset="0"/>
                <a:cs typeface="Arial" pitchFamily="34" charset="0"/>
              </a:rPr>
              <a:t>Muchas veces lastimamos, ofendemos o enredamos las cosas sólo con lo que decimos o dejamos de decir, por eso tenemos que pensar antes de hablar. Una vez alguien dijo: “Dios nos dio dos oídos y una sola boca, usémosla en esa misma proporción”, es decir escuchemos más y hablemos menos.</a:t>
            </a:r>
            <a:endParaRPr lang="es-PE" dirty="0">
              <a:latin typeface="Arial" pitchFamily="34" charset="0"/>
              <a:cs typeface="Arial" pitchFamily="34"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260648"/>
            <a:ext cx="1274603" cy="1368152"/>
          </a:xfrm>
          <a:prstGeom prst="rect">
            <a:avLst/>
          </a:prstGeom>
          <a:noFill/>
          <a:ln>
            <a:noFill/>
          </a:ln>
          <a:effectLst>
            <a:glow rad="101600">
              <a:schemeClr val="accent4">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8951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10304" y="188640"/>
            <a:ext cx="7560840" cy="6524863"/>
          </a:xfrm>
          <a:prstGeom prst="rect">
            <a:avLst/>
          </a:prstGeom>
          <a:effectLst>
            <a:glow rad="101600">
              <a:schemeClr val="accent5">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algn="just">
              <a:spcAft>
                <a:spcPts val="0"/>
              </a:spcAft>
            </a:pPr>
            <a:r>
              <a:rPr lang="es-ES" dirty="0" smtClean="0">
                <a:effectLst/>
                <a:latin typeface="Verdana"/>
                <a:ea typeface="Times New Roman"/>
                <a:cs typeface="Calibri"/>
              </a:rPr>
              <a:t> </a:t>
            </a:r>
            <a:endParaRPr lang="es-PE" sz="2000" dirty="0" smtClean="0">
              <a:effectLst/>
              <a:latin typeface="Times New Roman"/>
              <a:ea typeface="Times New Roman"/>
            </a:endParaRPr>
          </a:p>
          <a:p>
            <a:pPr algn="ctr">
              <a:spcAft>
                <a:spcPts val="0"/>
              </a:spcAft>
            </a:pPr>
            <a:r>
              <a:rPr lang="es-ES_tradnl" b="1" dirty="0" smtClean="0">
                <a:effectLst/>
                <a:latin typeface="Verdana"/>
                <a:ea typeface="Times New Roman"/>
                <a:cs typeface="Calibri"/>
              </a:rPr>
              <a:t>TEXTO NRO 04</a:t>
            </a:r>
          </a:p>
          <a:p>
            <a:pPr algn="ctr">
              <a:spcAft>
                <a:spcPts val="0"/>
              </a:spcAft>
            </a:pPr>
            <a:endParaRPr lang="es-PE" sz="2000" dirty="0" smtClean="0">
              <a:effectLst/>
              <a:latin typeface="Times New Roman"/>
              <a:ea typeface="Times New Roman"/>
            </a:endParaRPr>
          </a:p>
          <a:p>
            <a:pPr algn="just">
              <a:spcAft>
                <a:spcPts val="0"/>
              </a:spcAft>
            </a:pPr>
            <a:r>
              <a:rPr lang="es-PE" dirty="0" smtClean="0">
                <a:effectLst/>
                <a:latin typeface="Verdana"/>
                <a:ea typeface="Times New Roman"/>
                <a:cs typeface="Calibri"/>
              </a:rPr>
              <a:t>La aptitud para iniciar el aprendizaje de la lectura se caracteriza por una madurez suficiente –mental, física y emotiva- , experiencias apropiadas y un vocabulario idóneo, todo lo cual permite al niño reconocer las palabras en letras de imprenta, pronunciarlas con corrección y asignarles un significado.</a:t>
            </a:r>
          </a:p>
          <a:p>
            <a:pPr algn="just">
              <a:spcAft>
                <a:spcPts val="0"/>
              </a:spcAft>
            </a:pPr>
            <a:endParaRPr lang="es-PE" sz="2000" dirty="0" smtClean="0">
              <a:effectLst/>
              <a:latin typeface="Times New Roman"/>
              <a:ea typeface="Times New Roman"/>
            </a:endParaRPr>
          </a:p>
          <a:p>
            <a:pPr algn="just">
              <a:spcAft>
                <a:spcPts val="0"/>
              </a:spcAft>
            </a:pPr>
            <a:r>
              <a:rPr lang="es-PE" dirty="0" smtClean="0">
                <a:effectLst/>
                <a:latin typeface="Verdana"/>
                <a:ea typeface="Times New Roman"/>
                <a:cs typeface="Calibri"/>
              </a:rPr>
              <a:t>La primera fase consiste en leer, pero entendiendo ciertos materiales impresos como los que figuran en las cartillas o en tarjetas con dos o tres renglones. Nótese que esto se refiere a la lectura para principiantes, que corresponde por lo común a los comienzos del primer grado. Conseguir que los alumnos sepan leer una selección particular o un libro supone una tarea importante no solo en el ámbito de la escuela primaria sino también de la secundaria. En cualquier grado un alumno puede reclamar ayuda para entender el significado de un párrafo, cuando el maestro procura que domine la estructura de oraciones complejas y los modismos capte los conceptos que exige una interpretación adecuada y comprenda los motivos que llevaron a su autor a escribirlo.</a:t>
            </a:r>
            <a:endParaRPr lang="es-PE" sz="2000" dirty="0" smtClean="0">
              <a:effectLst/>
              <a:latin typeface="Times New Roman"/>
              <a:ea typeface="Times New Roman"/>
            </a:endParaRPr>
          </a:p>
        </p:txBody>
      </p:sp>
    </p:spTree>
    <p:extLst>
      <p:ext uri="{BB962C8B-B14F-4D97-AF65-F5344CB8AC3E}">
        <p14:creationId xmlns:p14="http://schemas.microsoft.com/office/powerpoint/2010/main" val="462719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16094" y="764704"/>
            <a:ext cx="7128792" cy="2554545"/>
          </a:xfrm>
          <a:prstGeom prst="rect">
            <a:avLst/>
          </a:prstGeom>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lvl="0" algn="just"/>
            <a:r>
              <a:rPr lang="es-PE" sz="2000" dirty="0">
                <a:solidFill>
                  <a:prstClr val="black"/>
                </a:solidFill>
                <a:latin typeface="Arial" pitchFamily="34" charset="0"/>
                <a:ea typeface="Times New Roman"/>
                <a:cs typeface="Arial" pitchFamily="34" charset="0"/>
              </a:rPr>
              <a:t>Cuando prepara a sus discípulos para la lectura, el docente necesita evaluar sus características en cuanto a la madurez y experiencia y organizar las actividades de aprendizaje de tal modo que, a través de ellas, la mayoría logre captar el significado exacto de palabras, elaborar un vocabulario oral adecuado, desarrollar las capacidades básicas de un buen oyente, adquirir la discriminación auditiva y perfeccionar la discriminación visual.</a:t>
            </a:r>
            <a:endParaRPr lang="es-PE" sz="2400" dirty="0">
              <a:solidFill>
                <a:prstClr val="black"/>
              </a:solidFill>
              <a:latin typeface="Arial" pitchFamily="34" charset="0"/>
              <a:ea typeface="Times New Roman"/>
              <a:cs typeface="Arial" pitchFamily="34" charset="0"/>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620" y="3717032"/>
            <a:ext cx="6949732"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013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980728"/>
            <a:ext cx="6624736" cy="3293209"/>
          </a:xfrm>
          <a:prstGeom prst="rect">
            <a:avLst/>
          </a:prstGeom>
          <a:effectLst>
            <a:glow rad="635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lgn="just">
              <a:spcAft>
                <a:spcPts val="0"/>
              </a:spcAft>
              <a:buAutoNum type="arabicPeriod"/>
            </a:pPr>
            <a:r>
              <a:rPr lang="es-PE" b="1" dirty="0" smtClean="0">
                <a:effectLst/>
                <a:latin typeface="Verdana"/>
                <a:ea typeface="Times New Roman"/>
                <a:cs typeface="Calibri"/>
              </a:rPr>
              <a:t>La idea central del texto es:</a:t>
            </a:r>
          </a:p>
          <a:p>
            <a:pPr marL="457200" indent="-457200" algn="just">
              <a:spcAft>
                <a:spcPts val="0"/>
              </a:spcAft>
              <a:buAutoNum type="arabicPeriod"/>
            </a:pPr>
            <a:endParaRPr lang="es-PE" sz="2000" dirty="0" smtClean="0">
              <a:effectLst/>
              <a:latin typeface="Times New Roman"/>
              <a:ea typeface="Times New Roman"/>
            </a:endParaRPr>
          </a:p>
          <a:p>
            <a:pPr algn="just">
              <a:spcAft>
                <a:spcPts val="0"/>
              </a:spcAft>
            </a:pPr>
            <a:r>
              <a:rPr lang="es-PE" dirty="0" smtClean="0">
                <a:effectLst/>
                <a:latin typeface="Verdana"/>
                <a:ea typeface="Times New Roman"/>
                <a:cs typeface="Calibri"/>
              </a:rPr>
              <a:t>a)</a:t>
            </a:r>
            <a:r>
              <a:rPr lang="es-ES_tradnl" dirty="0" smtClean="0">
                <a:effectLst/>
                <a:latin typeface="Verdana"/>
                <a:ea typeface="Times New Roman"/>
                <a:cs typeface="Calibri"/>
              </a:rPr>
              <a:t>Capacidad humana para la lectura	</a:t>
            </a:r>
          </a:p>
          <a:p>
            <a:pPr algn="just">
              <a:spcAft>
                <a:spcPts val="0"/>
              </a:spcAft>
            </a:pPr>
            <a:endParaRPr lang="es-PE" sz="2000" dirty="0" smtClean="0">
              <a:effectLst/>
              <a:latin typeface="Times New Roman"/>
              <a:ea typeface="Times New Roman"/>
            </a:endParaRPr>
          </a:p>
          <a:p>
            <a:pPr algn="just">
              <a:spcAft>
                <a:spcPts val="0"/>
              </a:spcAft>
            </a:pPr>
            <a:r>
              <a:rPr lang="es-ES_tradnl" dirty="0" smtClean="0">
                <a:effectLst/>
                <a:latin typeface="Verdana"/>
                <a:ea typeface="Times New Roman"/>
                <a:cs typeface="Calibri"/>
              </a:rPr>
              <a:t>b)Madurez y experiencia en la lectura</a:t>
            </a:r>
          </a:p>
          <a:p>
            <a:pPr algn="just">
              <a:spcAft>
                <a:spcPts val="0"/>
              </a:spcAft>
            </a:pPr>
            <a:endParaRPr lang="es-PE" sz="2000" dirty="0" smtClean="0">
              <a:effectLst/>
              <a:latin typeface="Times New Roman"/>
              <a:ea typeface="Times New Roman"/>
            </a:endParaRPr>
          </a:p>
          <a:p>
            <a:pPr algn="just">
              <a:spcAft>
                <a:spcPts val="0"/>
              </a:spcAft>
            </a:pPr>
            <a:r>
              <a:rPr lang="es-ES_tradnl" dirty="0" smtClean="0">
                <a:effectLst/>
                <a:latin typeface="Verdana"/>
                <a:ea typeface="Times New Roman"/>
                <a:cs typeface="Calibri"/>
              </a:rPr>
              <a:t>c)Criterios para la enseñanza de la lectura	</a:t>
            </a:r>
          </a:p>
          <a:p>
            <a:pPr algn="just">
              <a:spcAft>
                <a:spcPts val="0"/>
              </a:spcAft>
            </a:pPr>
            <a:endParaRPr lang="es-PE" sz="2000" dirty="0" smtClean="0">
              <a:effectLst/>
              <a:latin typeface="Times New Roman"/>
              <a:ea typeface="Times New Roman"/>
            </a:endParaRPr>
          </a:p>
          <a:p>
            <a:pPr algn="just">
              <a:spcAft>
                <a:spcPts val="0"/>
              </a:spcAft>
            </a:pPr>
            <a:r>
              <a:rPr lang="es-ES_tradnl" dirty="0" smtClean="0">
                <a:effectLst/>
                <a:latin typeface="Verdana"/>
                <a:ea typeface="Times New Roman"/>
                <a:cs typeface="Calibri"/>
              </a:rPr>
              <a:t>d)Lectura y aprendizaje de los contenidos</a:t>
            </a:r>
          </a:p>
          <a:p>
            <a:pPr algn="just">
              <a:spcAft>
                <a:spcPts val="0"/>
              </a:spcAft>
            </a:pPr>
            <a:endParaRPr lang="es-PE" sz="2000" dirty="0" smtClean="0">
              <a:effectLst/>
              <a:latin typeface="Times New Roman"/>
              <a:ea typeface="Times New Roman"/>
            </a:endParaRPr>
          </a:p>
          <a:p>
            <a:pPr algn="just">
              <a:spcAft>
                <a:spcPts val="0"/>
              </a:spcAft>
            </a:pPr>
            <a:r>
              <a:rPr lang="es-ES_tradnl" dirty="0" smtClean="0">
                <a:effectLst/>
                <a:latin typeface="Verdana"/>
                <a:ea typeface="Times New Roman"/>
                <a:cs typeface="Calibri"/>
              </a:rPr>
              <a:t>e)Selección de materiales para la lectura</a:t>
            </a:r>
            <a:endParaRPr lang="es-PE" sz="2000" dirty="0">
              <a:effectLst/>
              <a:latin typeface="Times New Roman"/>
              <a:ea typeface="Times New Roman"/>
            </a:endParaRPr>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628800"/>
            <a:ext cx="2405063"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20054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25939" y="548680"/>
            <a:ext cx="7192868" cy="4001095"/>
          </a:xfrm>
          <a:prstGeom prst="rect">
            <a:avLst/>
          </a:prstGeom>
          <a:effectLst>
            <a:glow rad="101600">
              <a:schemeClr val="accent3">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marL="252095" indent="-252095" algn="just">
              <a:spcAft>
                <a:spcPts val="0"/>
              </a:spcAft>
            </a:pPr>
            <a:r>
              <a:rPr lang="es-PE" sz="2000" b="1" dirty="0" smtClean="0">
                <a:effectLst/>
                <a:latin typeface="Arial" pitchFamily="34" charset="0"/>
                <a:ea typeface="Times New Roman"/>
                <a:cs typeface="Arial" pitchFamily="34" charset="0"/>
              </a:rPr>
              <a:t>2. A partir de la labor que desempeña, se deduce que es deber de todo maestro:</a:t>
            </a:r>
          </a:p>
          <a:p>
            <a:pPr marL="252095" indent="-252095" algn="just">
              <a:spcAft>
                <a:spcPts val="0"/>
              </a:spcAft>
            </a:pPr>
            <a:endParaRPr lang="es-PE" sz="2400" dirty="0" smtClean="0">
              <a:effectLst/>
              <a:latin typeface="Arial" pitchFamily="34" charset="0"/>
              <a:ea typeface="Times New Roman"/>
              <a:cs typeface="Arial" pitchFamily="34" charset="0"/>
            </a:endParaRPr>
          </a:p>
          <a:p>
            <a:pPr algn="just">
              <a:spcAft>
                <a:spcPts val="0"/>
              </a:spcAft>
            </a:pPr>
            <a:r>
              <a:rPr lang="es-ES_tradnl" sz="2000" dirty="0" smtClean="0">
                <a:effectLst/>
                <a:latin typeface="Arial" pitchFamily="34" charset="0"/>
                <a:ea typeface="Times New Roman"/>
                <a:cs typeface="Arial" pitchFamily="34" charset="0"/>
              </a:rPr>
              <a:t>a)perfeccionar la discriminación visual de sus alumnos</a:t>
            </a:r>
          </a:p>
          <a:p>
            <a:pPr algn="just">
              <a:spcAft>
                <a:spcPts val="0"/>
              </a:spcAft>
            </a:pPr>
            <a:endParaRPr lang="es-PE" sz="2400" dirty="0" smtClean="0">
              <a:effectLst/>
              <a:latin typeface="Arial" pitchFamily="34" charset="0"/>
              <a:ea typeface="Times New Roman"/>
              <a:cs typeface="Arial" pitchFamily="34" charset="0"/>
            </a:endParaRPr>
          </a:p>
          <a:p>
            <a:pPr algn="just">
              <a:spcAft>
                <a:spcPts val="0"/>
              </a:spcAft>
            </a:pPr>
            <a:r>
              <a:rPr lang="es-ES_tradnl" sz="2000" dirty="0" smtClean="0">
                <a:effectLst/>
                <a:latin typeface="Arial" pitchFamily="34" charset="0"/>
                <a:ea typeface="Times New Roman"/>
                <a:cs typeface="Arial" pitchFamily="34" charset="0"/>
              </a:rPr>
              <a:t>b)prepararse y ser un lector experimentado</a:t>
            </a:r>
          </a:p>
          <a:p>
            <a:pPr algn="just">
              <a:spcAft>
                <a:spcPts val="0"/>
              </a:spcAft>
            </a:pPr>
            <a:endParaRPr lang="es-PE" sz="2400" dirty="0" smtClean="0">
              <a:effectLst/>
              <a:latin typeface="Arial" pitchFamily="34" charset="0"/>
              <a:ea typeface="Times New Roman"/>
              <a:cs typeface="Arial" pitchFamily="34" charset="0"/>
            </a:endParaRPr>
          </a:p>
          <a:p>
            <a:pPr algn="just">
              <a:spcAft>
                <a:spcPts val="0"/>
              </a:spcAft>
            </a:pPr>
            <a:r>
              <a:rPr lang="es-ES_tradnl" sz="2000" dirty="0" smtClean="0">
                <a:effectLst/>
                <a:latin typeface="Arial" pitchFamily="34" charset="0"/>
                <a:ea typeface="Times New Roman"/>
                <a:cs typeface="Arial" pitchFamily="34" charset="0"/>
              </a:rPr>
              <a:t>c)complementar el trabajo de los padres de familia</a:t>
            </a:r>
          </a:p>
          <a:p>
            <a:pPr algn="just">
              <a:spcAft>
                <a:spcPts val="0"/>
              </a:spcAft>
            </a:pPr>
            <a:r>
              <a:rPr lang="es-ES_tradnl" sz="2000" dirty="0" smtClean="0">
                <a:effectLst/>
                <a:latin typeface="Arial" pitchFamily="34" charset="0"/>
                <a:ea typeface="Times New Roman"/>
                <a:cs typeface="Arial" pitchFamily="34" charset="0"/>
              </a:rPr>
              <a:t>	</a:t>
            </a:r>
            <a:endParaRPr lang="es-PE" sz="2400" dirty="0" smtClean="0">
              <a:effectLst/>
              <a:latin typeface="Arial" pitchFamily="34" charset="0"/>
              <a:ea typeface="Times New Roman"/>
              <a:cs typeface="Arial" pitchFamily="34" charset="0"/>
            </a:endParaRPr>
          </a:p>
          <a:p>
            <a:pPr algn="just">
              <a:spcAft>
                <a:spcPts val="0"/>
              </a:spcAft>
            </a:pPr>
            <a:r>
              <a:rPr lang="es-ES_tradnl" sz="2000" dirty="0" smtClean="0">
                <a:effectLst/>
                <a:latin typeface="Arial" pitchFamily="34" charset="0"/>
                <a:ea typeface="Times New Roman"/>
                <a:cs typeface="Arial" pitchFamily="34" charset="0"/>
              </a:rPr>
              <a:t>d)conocer las técnicas para aprender palabras</a:t>
            </a:r>
          </a:p>
          <a:p>
            <a:pPr algn="just">
              <a:spcAft>
                <a:spcPts val="0"/>
              </a:spcAft>
            </a:pPr>
            <a:endParaRPr lang="es-PE" sz="2400" dirty="0" smtClean="0">
              <a:effectLst/>
              <a:latin typeface="Arial" pitchFamily="34" charset="0"/>
              <a:ea typeface="Times New Roman"/>
              <a:cs typeface="Arial" pitchFamily="34" charset="0"/>
            </a:endParaRPr>
          </a:p>
          <a:p>
            <a:pPr algn="just">
              <a:spcAft>
                <a:spcPts val="0"/>
              </a:spcAft>
            </a:pPr>
            <a:r>
              <a:rPr lang="es-ES_tradnl" sz="2000" dirty="0" smtClean="0">
                <a:effectLst/>
                <a:latin typeface="Arial" pitchFamily="34" charset="0"/>
                <a:ea typeface="Times New Roman"/>
                <a:cs typeface="Arial" pitchFamily="34" charset="0"/>
              </a:rPr>
              <a:t>e)estudiar la carrera profesional de Psicología</a:t>
            </a:r>
            <a:endParaRPr lang="es-PE" sz="2400" dirty="0">
              <a:effectLst/>
              <a:latin typeface="Arial" pitchFamily="34" charset="0"/>
              <a:ea typeface="Times New Roman"/>
              <a:cs typeface="Arial" pitchFamily="34" charset="0"/>
            </a:endParaRPr>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1643" y="4437112"/>
            <a:ext cx="1766641" cy="2129433"/>
          </a:xfrm>
          <a:prstGeom prst="rect">
            <a:avLst/>
          </a:prstGeom>
        </p:spPr>
      </p:pic>
    </p:spTree>
    <p:extLst>
      <p:ext uri="{BB962C8B-B14F-4D97-AF65-F5344CB8AC3E}">
        <p14:creationId xmlns:p14="http://schemas.microsoft.com/office/powerpoint/2010/main" val="40925455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65202" y="548680"/>
            <a:ext cx="7344816" cy="4093428"/>
          </a:xfrm>
          <a:prstGeom prst="rect">
            <a:avLst/>
          </a:prstGeom>
          <a:effectLst>
            <a:glow rad="101600">
              <a:schemeClr val="accent5">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marL="252095" indent="-252095" algn="just">
              <a:spcAft>
                <a:spcPts val="0"/>
              </a:spcAft>
            </a:pPr>
            <a:r>
              <a:rPr lang="es-PE" sz="2000" b="1" dirty="0" smtClean="0">
                <a:effectLst/>
                <a:latin typeface="Verdana"/>
                <a:ea typeface="Times New Roman"/>
                <a:cs typeface="Calibri"/>
              </a:rPr>
              <a:t>3. ¿Qué información es incompatible con el texto?</a:t>
            </a:r>
          </a:p>
          <a:p>
            <a:pPr marL="252095" indent="-252095" algn="just">
              <a:spcAft>
                <a:spcPts val="0"/>
              </a:spcAft>
            </a:pPr>
            <a:endParaRPr lang="es-PE" sz="2400" dirty="0" smtClean="0">
              <a:effectLst/>
              <a:latin typeface="Times New Roman"/>
              <a:ea typeface="Times New Roman"/>
            </a:endParaRPr>
          </a:p>
          <a:p>
            <a:pPr algn="just">
              <a:spcAft>
                <a:spcPts val="0"/>
              </a:spcAft>
            </a:pPr>
            <a:r>
              <a:rPr lang="es-PE" sz="2000" dirty="0" smtClean="0">
                <a:effectLst/>
                <a:latin typeface="Verdana"/>
                <a:ea typeface="Times New Roman"/>
                <a:cs typeface="Calibri"/>
              </a:rPr>
              <a:t>a)</a:t>
            </a:r>
            <a:r>
              <a:rPr lang="es-ES_tradnl" sz="2000" dirty="0" smtClean="0">
                <a:effectLst/>
                <a:latin typeface="Verdana"/>
                <a:ea typeface="Times New Roman"/>
                <a:cs typeface="Calibri"/>
              </a:rPr>
              <a:t>La enseñanza de la lectura exige gran preparación    </a:t>
            </a:r>
          </a:p>
          <a:p>
            <a:pPr algn="just">
              <a:spcAft>
                <a:spcPts val="0"/>
              </a:spcAft>
            </a:pPr>
            <a:r>
              <a:rPr lang="es-ES_tradnl" sz="2000" dirty="0" smtClean="0">
                <a:effectLst/>
                <a:latin typeface="Verdana"/>
                <a:ea typeface="Times New Roman"/>
                <a:cs typeface="Calibri"/>
              </a:rPr>
              <a:t>     </a:t>
            </a:r>
            <a:endParaRPr lang="es-PE" sz="2400" dirty="0" smtClean="0">
              <a:effectLst/>
              <a:latin typeface="Times New Roman"/>
              <a:ea typeface="Times New Roman"/>
            </a:endParaRPr>
          </a:p>
          <a:p>
            <a:pPr algn="just">
              <a:spcAft>
                <a:spcPts val="0"/>
              </a:spcAft>
            </a:pPr>
            <a:r>
              <a:rPr lang="es-ES_tradnl" sz="2000" dirty="0" smtClean="0">
                <a:effectLst/>
                <a:latin typeface="Verdana"/>
                <a:ea typeface="Times New Roman"/>
                <a:cs typeface="Calibri"/>
              </a:rPr>
              <a:t>b)La psicología y la pedagogía se complementan</a:t>
            </a:r>
          </a:p>
          <a:p>
            <a:pPr algn="just">
              <a:spcAft>
                <a:spcPts val="0"/>
              </a:spcAft>
            </a:pPr>
            <a:endParaRPr lang="es-PE" sz="2400" dirty="0" smtClean="0">
              <a:effectLst/>
              <a:latin typeface="Times New Roman"/>
              <a:ea typeface="Times New Roman"/>
            </a:endParaRPr>
          </a:p>
          <a:p>
            <a:pPr algn="just">
              <a:spcAft>
                <a:spcPts val="0"/>
              </a:spcAft>
            </a:pPr>
            <a:r>
              <a:rPr lang="es-ES_tradnl" sz="2000" dirty="0" smtClean="0">
                <a:effectLst/>
                <a:latin typeface="Verdana"/>
                <a:ea typeface="Times New Roman"/>
                <a:cs typeface="Calibri"/>
              </a:rPr>
              <a:t>c)Todo niño desarrolla por igual su experiencia lectora  </a:t>
            </a:r>
          </a:p>
          <a:p>
            <a:pPr algn="just">
              <a:spcAft>
                <a:spcPts val="0"/>
              </a:spcAft>
            </a:pPr>
            <a:endParaRPr lang="es-PE" sz="2400" dirty="0" smtClean="0">
              <a:effectLst/>
              <a:latin typeface="Times New Roman"/>
              <a:ea typeface="Times New Roman"/>
            </a:endParaRPr>
          </a:p>
          <a:p>
            <a:pPr algn="just">
              <a:spcAft>
                <a:spcPts val="0"/>
              </a:spcAft>
            </a:pPr>
            <a:r>
              <a:rPr lang="es-ES_tradnl" sz="2000" dirty="0" smtClean="0">
                <a:effectLst/>
                <a:latin typeface="Verdana"/>
                <a:ea typeface="Times New Roman"/>
                <a:cs typeface="Calibri"/>
              </a:rPr>
              <a:t>d)La clave de la lectura es poseer un buen vocabulario</a:t>
            </a:r>
          </a:p>
          <a:p>
            <a:pPr algn="just">
              <a:spcAft>
                <a:spcPts val="0"/>
              </a:spcAft>
            </a:pPr>
            <a:endParaRPr lang="es-PE" sz="2400" dirty="0" smtClean="0">
              <a:effectLst/>
              <a:latin typeface="Times New Roman"/>
              <a:ea typeface="Times New Roman"/>
            </a:endParaRPr>
          </a:p>
          <a:p>
            <a:pPr algn="just">
              <a:spcAft>
                <a:spcPts val="0"/>
              </a:spcAft>
            </a:pPr>
            <a:r>
              <a:rPr lang="es-ES_tradnl" sz="2000" dirty="0" smtClean="0">
                <a:effectLst/>
                <a:latin typeface="Verdana"/>
                <a:ea typeface="Times New Roman"/>
                <a:cs typeface="Calibri"/>
              </a:rPr>
              <a:t>e)El maestro debe orientar el aprendizaje de la lectura</a:t>
            </a:r>
            <a:endParaRPr lang="es-PE" sz="2400" dirty="0" smtClean="0">
              <a:effectLst/>
              <a:latin typeface="Times New Roman"/>
              <a:ea typeface="Times New Roman"/>
            </a:endParaRPr>
          </a:p>
          <a:p>
            <a:pPr>
              <a:spcAft>
                <a:spcPts val="0"/>
              </a:spcAft>
            </a:pPr>
            <a:r>
              <a:rPr lang="es-ES" sz="2400" dirty="0" smtClean="0">
                <a:effectLst/>
                <a:latin typeface="Times New Roman"/>
                <a:ea typeface="Times New Roman"/>
              </a:rPr>
              <a:t> </a:t>
            </a:r>
            <a:endParaRPr lang="es-PE" sz="2400" dirty="0">
              <a:effectLst/>
              <a:latin typeface="Times New Roman"/>
              <a:ea typeface="Times New Roman"/>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4538278"/>
            <a:ext cx="2921994" cy="2069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20118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00778" y="548680"/>
            <a:ext cx="7488832" cy="452431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s-PE" dirty="0" smtClean="0">
                <a:latin typeface="Arial" pitchFamily="34" charset="0"/>
                <a:cs typeface="Arial" pitchFamily="34" charset="0"/>
              </a:rPr>
              <a:t>Tratemos de construir al hablar y no destruir. Una recomendación que les doy es que confirmen si la otra persona está entendiendo exactamente lo que Ud. quiere decir. Muchas veces preguntamos: ¿entendiste? Y la otra persona responde: sí, eso no es suficiente, preguntémosle qué entendió y verifiquemos si es o no lo que queríamos decir, de esta manera se ahorra uno muchos malos entendidos. La comunicación no es nada fácil, por lo general hablamos muy rápido y nos tomamos el tiempo para aclarar muchas cosas.</a:t>
            </a:r>
          </a:p>
          <a:p>
            <a:pPr algn="just"/>
            <a:endParaRPr lang="es-PE" dirty="0" smtClean="0">
              <a:latin typeface="Arial" pitchFamily="34" charset="0"/>
              <a:cs typeface="Arial" pitchFamily="34" charset="0"/>
            </a:endParaRPr>
          </a:p>
          <a:p>
            <a:pPr algn="just"/>
            <a:r>
              <a:rPr lang="es-PE" dirty="0" smtClean="0">
                <a:latin typeface="Arial" pitchFamily="34" charset="0"/>
                <a:cs typeface="Arial" pitchFamily="34" charset="0"/>
              </a:rPr>
              <a:t>Las palabras encierran un poder que desconocemos pero que cada día se comprueba más y más, trabajan sobre nuestro cerebro constantemente enviándole información. Esta información genera en nosotros sentimientos, actitudes, pensamientos, etc. Si hablamos cosas positivas, es mayor la probabilidad de que sucedan cosas buenas, si hablamos cosas negativas, pues eso será lo que recibamos.</a:t>
            </a:r>
          </a:p>
          <a:p>
            <a:pPr algn="just"/>
            <a:endParaRPr lang="es-PE"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5348611"/>
            <a:ext cx="1817497" cy="11259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788144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673125" y="548680"/>
            <a:ext cx="7200800" cy="2739211"/>
          </a:xfrm>
          <a:prstGeom prst="rect">
            <a:avLst/>
          </a:prstGeom>
          <a:effectLst>
            <a:glow rad="1016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wrap="square">
            <a:spAutoFit/>
          </a:bodyPr>
          <a:lstStyle/>
          <a:p>
            <a:pPr lvl="0" algn="just">
              <a:spcAft>
                <a:spcPts val="0"/>
              </a:spcAft>
            </a:pPr>
            <a:r>
              <a:rPr lang="es-ES" sz="2400" b="1" dirty="0">
                <a:solidFill>
                  <a:srgbClr val="000000"/>
                </a:solidFill>
                <a:latin typeface="Verdana"/>
                <a:ea typeface="Times New Roman"/>
                <a:cs typeface="Calibri"/>
              </a:rPr>
              <a:t>1</a:t>
            </a:r>
            <a:r>
              <a:rPr lang="es-ES" sz="2400" b="1" dirty="0" smtClean="0">
                <a:solidFill>
                  <a:srgbClr val="000000"/>
                </a:solidFill>
                <a:effectLst/>
                <a:latin typeface="Verdana"/>
                <a:ea typeface="Times New Roman"/>
                <a:cs typeface="Calibri"/>
              </a:rPr>
              <a:t>. El tema central del texto es:</a:t>
            </a:r>
          </a:p>
          <a:p>
            <a:pPr lvl="0" algn="just">
              <a:spcAft>
                <a:spcPts val="0"/>
              </a:spcAft>
            </a:pPr>
            <a:endParaRPr lang="es-PE" sz="2800" dirty="0" smtClean="0">
              <a:effectLst/>
              <a:latin typeface="Times New Roman"/>
              <a:ea typeface="Times New Roman"/>
            </a:endParaRPr>
          </a:p>
          <a:p>
            <a:pPr marL="342900" lvl="0" indent="-342900" algn="just">
              <a:spcAft>
                <a:spcPts val="0"/>
              </a:spcAft>
              <a:buFont typeface="+mj-lt"/>
              <a:buAutoNum type="alphaLcParenR"/>
            </a:pPr>
            <a:r>
              <a:rPr lang="es-ES" sz="2400" dirty="0" smtClean="0">
                <a:solidFill>
                  <a:srgbClr val="000000"/>
                </a:solidFill>
                <a:effectLst/>
                <a:latin typeface="Verdana"/>
                <a:ea typeface="Times New Roman"/>
                <a:cs typeface="Calibri"/>
              </a:rPr>
              <a:t>El poder de las palabras</a:t>
            </a:r>
            <a:endParaRPr lang="es-PE" sz="2800" dirty="0" smtClean="0">
              <a:effectLst/>
              <a:latin typeface="Times New Roman"/>
              <a:ea typeface="Times New Roman"/>
            </a:endParaRPr>
          </a:p>
          <a:p>
            <a:pPr marL="342900" lvl="0" indent="-342900" algn="just">
              <a:spcAft>
                <a:spcPts val="0"/>
              </a:spcAft>
              <a:buFont typeface="+mj-lt"/>
              <a:buAutoNum type="alphaLcParenR"/>
            </a:pPr>
            <a:r>
              <a:rPr lang="es-ES" sz="2400" dirty="0" smtClean="0">
                <a:solidFill>
                  <a:srgbClr val="000000"/>
                </a:solidFill>
                <a:effectLst/>
                <a:latin typeface="Verdana"/>
                <a:ea typeface="Times New Roman"/>
                <a:cs typeface="Calibri"/>
              </a:rPr>
              <a:t>Los efectos de las palabras positivas</a:t>
            </a:r>
            <a:endParaRPr lang="es-PE" sz="2800" dirty="0" smtClean="0">
              <a:effectLst/>
              <a:latin typeface="Times New Roman"/>
              <a:ea typeface="Times New Roman"/>
            </a:endParaRPr>
          </a:p>
          <a:p>
            <a:pPr marL="342900" lvl="0" indent="-342900" algn="just">
              <a:spcAft>
                <a:spcPts val="0"/>
              </a:spcAft>
              <a:buFont typeface="+mj-lt"/>
              <a:buAutoNum type="alphaLcParenR"/>
            </a:pPr>
            <a:r>
              <a:rPr lang="es-ES" sz="2400" dirty="0" smtClean="0">
                <a:solidFill>
                  <a:srgbClr val="000000"/>
                </a:solidFill>
                <a:effectLst/>
                <a:latin typeface="Verdana"/>
                <a:ea typeface="Times New Roman"/>
                <a:cs typeface="Calibri"/>
              </a:rPr>
              <a:t>Uso de las palabras</a:t>
            </a:r>
            <a:endParaRPr lang="es-PE" sz="2800" dirty="0" smtClean="0">
              <a:effectLst/>
              <a:latin typeface="Times New Roman"/>
              <a:ea typeface="Times New Roman"/>
            </a:endParaRPr>
          </a:p>
          <a:p>
            <a:pPr marL="342900" lvl="0" indent="-342900" algn="just">
              <a:spcAft>
                <a:spcPts val="0"/>
              </a:spcAft>
              <a:buFont typeface="+mj-lt"/>
              <a:buAutoNum type="alphaLcParenR"/>
            </a:pPr>
            <a:r>
              <a:rPr lang="es-ES" sz="2400" dirty="0" smtClean="0">
                <a:solidFill>
                  <a:srgbClr val="000000"/>
                </a:solidFill>
                <a:effectLst/>
                <a:latin typeface="Verdana"/>
                <a:ea typeface="Times New Roman"/>
                <a:cs typeface="Calibri"/>
              </a:rPr>
              <a:t>La comunicación humana</a:t>
            </a:r>
            <a:endParaRPr lang="es-PE" sz="2800" dirty="0" smtClean="0">
              <a:effectLst/>
              <a:latin typeface="Times New Roman"/>
              <a:ea typeface="Times New Roman"/>
            </a:endParaRPr>
          </a:p>
          <a:p>
            <a:pPr marL="342900" lvl="0" indent="-342900" algn="just">
              <a:spcAft>
                <a:spcPts val="0"/>
              </a:spcAft>
              <a:buFont typeface="+mj-lt"/>
              <a:buAutoNum type="alphaLcParenR"/>
            </a:pPr>
            <a:r>
              <a:rPr lang="es-ES" sz="2400" dirty="0" smtClean="0">
                <a:solidFill>
                  <a:srgbClr val="000000"/>
                </a:solidFill>
                <a:effectLst/>
                <a:latin typeface="Verdana"/>
                <a:ea typeface="Times New Roman"/>
                <a:cs typeface="Calibri"/>
              </a:rPr>
              <a:t>Dilemas de la comunicación</a:t>
            </a:r>
            <a:endParaRPr lang="es-PE" sz="2800" dirty="0">
              <a:effectLst/>
              <a:latin typeface="Times New Roman"/>
              <a:ea typeface="Times New Roman"/>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3789040"/>
            <a:ext cx="2736304" cy="254818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05581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39303" y="476672"/>
            <a:ext cx="7200800" cy="4124206"/>
          </a:xfrm>
          <a:prstGeom prst="rect">
            <a:avLst/>
          </a:prstGeom>
          <a:effectLst>
            <a:glow rad="101600">
              <a:schemeClr val="accent3">
                <a:satMod val="175000"/>
                <a:alpha val="40000"/>
              </a:schemeClr>
            </a:glow>
          </a:effectLst>
        </p:spPr>
        <p:style>
          <a:lnRef idx="2">
            <a:schemeClr val="accent4"/>
          </a:lnRef>
          <a:fillRef idx="1">
            <a:schemeClr val="lt1"/>
          </a:fillRef>
          <a:effectRef idx="0">
            <a:schemeClr val="accent4"/>
          </a:effectRef>
          <a:fontRef idx="minor">
            <a:schemeClr val="dk1"/>
          </a:fontRef>
        </p:style>
        <p:txBody>
          <a:bodyPr wrap="square">
            <a:spAutoFit/>
          </a:bodyPr>
          <a:lstStyle/>
          <a:p>
            <a:pPr lvl="0" algn="just">
              <a:spcAft>
                <a:spcPts val="0"/>
              </a:spcAft>
            </a:pPr>
            <a:r>
              <a:rPr lang="es-ES" b="1" dirty="0">
                <a:solidFill>
                  <a:srgbClr val="000000"/>
                </a:solidFill>
                <a:latin typeface="Verdana"/>
                <a:ea typeface="Times New Roman"/>
                <a:cs typeface="Calibri"/>
              </a:rPr>
              <a:t>2</a:t>
            </a:r>
            <a:r>
              <a:rPr lang="es-ES" b="1" dirty="0" smtClean="0">
                <a:solidFill>
                  <a:srgbClr val="000000"/>
                </a:solidFill>
                <a:effectLst/>
                <a:latin typeface="Verdana"/>
                <a:ea typeface="Times New Roman"/>
                <a:cs typeface="Calibri"/>
              </a:rPr>
              <a:t>. Una idea no es compatible con el texto:</a:t>
            </a:r>
          </a:p>
          <a:p>
            <a:pPr lvl="0" algn="just">
              <a:spcAft>
                <a:spcPts val="0"/>
              </a:spcAft>
            </a:pPr>
            <a:endParaRPr lang="es-PE" sz="2000" dirty="0" smtClean="0">
              <a:effectLst/>
              <a:latin typeface="Times New Roman"/>
              <a:ea typeface="Times New Roman"/>
            </a:endParaRPr>
          </a:p>
          <a:p>
            <a:pPr marL="342900" lvl="0" indent="-342900" algn="just">
              <a:spcAft>
                <a:spcPts val="0"/>
              </a:spcAft>
              <a:buFont typeface="+mj-lt"/>
              <a:buAutoNum type="alphaLcParenR"/>
            </a:pPr>
            <a:r>
              <a:rPr lang="es-ES" dirty="0" smtClean="0">
                <a:solidFill>
                  <a:srgbClr val="000000"/>
                </a:solidFill>
                <a:effectLst/>
                <a:latin typeface="Verdana"/>
                <a:ea typeface="Times New Roman"/>
                <a:cs typeface="Calibri"/>
              </a:rPr>
              <a:t>A veces  no medimos las consecuencias de nuestras palabras</a:t>
            </a:r>
          </a:p>
          <a:p>
            <a:pPr marL="342900" lvl="0" indent="-342900" algn="just">
              <a:spcAft>
                <a:spcPts val="0"/>
              </a:spcAft>
              <a:buFont typeface="+mj-lt"/>
              <a:buAutoNum type="alphaLcParenR"/>
            </a:pPr>
            <a:endParaRPr lang="es-PE" sz="2000" dirty="0" smtClean="0">
              <a:effectLst/>
              <a:latin typeface="Times New Roman"/>
              <a:ea typeface="Times New Roman"/>
            </a:endParaRPr>
          </a:p>
          <a:p>
            <a:pPr marL="342900" lvl="0" indent="-342900" algn="just">
              <a:spcAft>
                <a:spcPts val="0"/>
              </a:spcAft>
              <a:buFont typeface="+mj-lt"/>
              <a:buAutoNum type="alphaLcParenR"/>
            </a:pPr>
            <a:r>
              <a:rPr lang="es-ES" dirty="0" smtClean="0">
                <a:solidFill>
                  <a:srgbClr val="000000"/>
                </a:solidFill>
                <a:effectLst/>
                <a:latin typeface="Verdana"/>
                <a:ea typeface="Times New Roman"/>
                <a:cs typeface="Calibri"/>
              </a:rPr>
              <a:t>Las palabras varían de acuerdo al contexto del hablante</a:t>
            </a:r>
          </a:p>
          <a:p>
            <a:pPr marL="342900" lvl="0" indent="-342900" algn="just">
              <a:spcAft>
                <a:spcPts val="0"/>
              </a:spcAft>
              <a:buFont typeface="+mj-lt"/>
              <a:buAutoNum type="alphaLcParenR"/>
            </a:pPr>
            <a:endParaRPr lang="es-PE" sz="2000" dirty="0" smtClean="0">
              <a:effectLst/>
              <a:latin typeface="Times New Roman"/>
              <a:ea typeface="Times New Roman"/>
            </a:endParaRPr>
          </a:p>
          <a:p>
            <a:pPr marL="342900" lvl="0" indent="-342900" algn="just">
              <a:spcAft>
                <a:spcPts val="0"/>
              </a:spcAft>
              <a:buFont typeface="+mj-lt"/>
              <a:buAutoNum type="alphaLcParenR"/>
            </a:pPr>
            <a:r>
              <a:rPr lang="es-ES" dirty="0" smtClean="0">
                <a:solidFill>
                  <a:srgbClr val="000000"/>
                </a:solidFill>
                <a:effectLst/>
                <a:latin typeface="Verdana"/>
                <a:ea typeface="Times New Roman"/>
                <a:cs typeface="Calibri"/>
              </a:rPr>
              <a:t>Se debe pensar antes de hablar </a:t>
            </a:r>
          </a:p>
          <a:p>
            <a:pPr marL="342900" lvl="0" indent="-342900" algn="just">
              <a:spcAft>
                <a:spcPts val="0"/>
              </a:spcAft>
              <a:buFont typeface="+mj-lt"/>
              <a:buAutoNum type="alphaLcParenR"/>
            </a:pPr>
            <a:endParaRPr lang="es-PE" sz="2000" dirty="0" smtClean="0">
              <a:effectLst/>
              <a:latin typeface="Times New Roman"/>
              <a:ea typeface="Times New Roman"/>
            </a:endParaRPr>
          </a:p>
          <a:p>
            <a:pPr marL="342900" lvl="0" indent="-342900" algn="just">
              <a:spcAft>
                <a:spcPts val="0"/>
              </a:spcAft>
              <a:buFont typeface="+mj-lt"/>
              <a:buAutoNum type="alphaLcParenR"/>
            </a:pPr>
            <a:r>
              <a:rPr lang="es-ES" dirty="0" smtClean="0">
                <a:solidFill>
                  <a:srgbClr val="000000"/>
                </a:solidFill>
                <a:effectLst/>
                <a:latin typeface="Verdana"/>
                <a:ea typeface="Times New Roman"/>
                <a:cs typeface="Calibri"/>
              </a:rPr>
              <a:t>Mediante las palabras demostramos nuestra forma de sentir</a:t>
            </a:r>
          </a:p>
          <a:p>
            <a:pPr marL="342900" lvl="0" indent="-342900" algn="just">
              <a:spcAft>
                <a:spcPts val="0"/>
              </a:spcAft>
              <a:buFont typeface="+mj-lt"/>
              <a:buAutoNum type="alphaLcParenR"/>
            </a:pPr>
            <a:endParaRPr lang="es-PE" sz="2000" dirty="0" smtClean="0">
              <a:effectLst/>
              <a:latin typeface="Times New Roman"/>
              <a:ea typeface="Times New Roman"/>
            </a:endParaRPr>
          </a:p>
          <a:p>
            <a:pPr marL="342900" lvl="0" indent="-342900" algn="just">
              <a:spcAft>
                <a:spcPts val="0"/>
              </a:spcAft>
              <a:buFont typeface="+mj-lt"/>
              <a:buAutoNum type="alphaLcParenR"/>
            </a:pPr>
            <a:r>
              <a:rPr lang="es-ES" dirty="0" smtClean="0">
                <a:solidFill>
                  <a:srgbClr val="000000"/>
                </a:solidFill>
                <a:effectLst/>
                <a:latin typeface="Verdana"/>
                <a:ea typeface="Times New Roman"/>
                <a:cs typeface="Calibri"/>
              </a:rPr>
              <a:t>Decir cosas positivas da como resultado hechos positivos </a:t>
            </a:r>
            <a:endParaRPr lang="es-PE" sz="2000" dirty="0" smtClean="0">
              <a:effectLst/>
              <a:latin typeface="Times New Roman"/>
              <a:ea typeface="Times New Roman"/>
            </a:endParaRPr>
          </a:p>
          <a:p>
            <a:pPr marL="457200" algn="just">
              <a:spcAft>
                <a:spcPts val="0"/>
              </a:spcAft>
            </a:pPr>
            <a:r>
              <a:rPr lang="es-ES" dirty="0" smtClean="0">
                <a:solidFill>
                  <a:srgbClr val="000000"/>
                </a:solidFill>
                <a:effectLst/>
                <a:latin typeface="Verdana"/>
                <a:ea typeface="Times New Roman"/>
                <a:cs typeface="Calibri"/>
              </a:rPr>
              <a:t> </a:t>
            </a:r>
            <a:endParaRPr lang="es-PE" sz="2000" dirty="0">
              <a:effectLst/>
              <a:latin typeface="Times New Roman"/>
              <a:ea typeface="Times New Roman"/>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5013176"/>
            <a:ext cx="4400128" cy="158115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93605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39552" y="621944"/>
            <a:ext cx="7200800" cy="4124206"/>
          </a:xfrm>
          <a:prstGeom prst="rect">
            <a:avLst/>
          </a:prstGeom>
          <a:effectLst>
            <a:glow rad="101600">
              <a:schemeClr val="accent6">
                <a:satMod val="175000"/>
                <a:alpha val="40000"/>
              </a:schemeClr>
            </a:glow>
          </a:effectLst>
        </p:spPr>
        <p:style>
          <a:lnRef idx="2">
            <a:schemeClr val="dk1"/>
          </a:lnRef>
          <a:fillRef idx="1">
            <a:schemeClr val="lt1"/>
          </a:fillRef>
          <a:effectRef idx="0">
            <a:schemeClr val="dk1"/>
          </a:effectRef>
          <a:fontRef idx="minor">
            <a:schemeClr val="dk1"/>
          </a:fontRef>
        </p:style>
        <p:txBody>
          <a:bodyPr wrap="square">
            <a:spAutoFit/>
          </a:bodyPr>
          <a:lstStyle/>
          <a:p>
            <a:pPr lvl="0" algn="just">
              <a:spcAft>
                <a:spcPts val="0"/>
              </a:spcAft>
            </a:pPr>
            <a:r>
              <a:rPr lang="es-ES" b="1" dirty="0" smtClean="0">
                <a:solidFill>
                  <a:srgbClr val="000000"/>
                </a:solidFill>
                <a:effectLst/>
                <a:latin typeface="Verdana"/>
                <a:ea typeface="Times New Roman"/>
                <a:cs typeface="Calibri"/>
              </a:rPr>
              <a:t>3. De acuerdo al texto, es correcto:</a:t>
            </a:r>
          </a:p>
          <a:p>
            <a:pPr lvl="0" algn="just">
              <a:spcAft>
                <a:spcPts val="0"/>
              </a:spcAft>
            </a:pPr>
            <a:endParaRPr lang="es-PE" sz="2000" dirty="0" smtClean="0">
              <a:effectLst/>
              <a:latin typeface="Times New Roman"/>
              <a:ea typeface="Times New Roman"/>
            </a:endParaRPr>
          </a:p>
          <a:p>
            <a:pPr marL="342900" lvl="0" indent="-342900" algn="just">
              <a:spcAft>
                <a:spcPts val="0"/>
              </a:spcAft>
              <a:buFont typeface="+mj-lt"/>
              <a:buAutoNum type="alphaLcParenR"/>
            </a:pPr>
            <a:r>
              <a:rPr lang="es-ES" dirty="0" smtClean="0">
                <a:solidFill>
                  <a:srgbClr val="000000"/>
                </a:solidFill>
                <a:effectLst/>
                <a:latin typeface="Verdana"/>
                <a:ea typeface="Times New Roman"/>
                <a:cs typeface="Calibri"/>
              </a:rPr>
              <a:t>Siempre nos damos cuenta de las consecuencias de lo que decimos</a:t>
            </a:r>
          </a:p>
          <a:p>
            <a:pPr marL="342900" lvl="0" indent="-342900" algn="just">
              <a:spcAft>
                <a:spcPts val="0"/>
              </a:spcAft>
              <a:buFont typeface="+mj-lt"/>
              <a:buAutoNum type="alphaLcParenR"/>
            </a:pPr>
            <a:endParaRPr lang="es-PE" sz="2000" dirty="0" smtClean="0">
              <a:effectLst/>
              <a:latin typeface="Times New Roman"/>
              <a:ea typeface="Times New Roman"/>
            </a:endParaRPr>
          </a:p>
          <a:p>
            <a:pPr marL="342900" lvl="0" indent="-342900" algn="just">
              <a:spcAft>
                <a:spcPts val="0"/>
              </a:spcAft>
              <a:buFont typeface="+mj-lt"/>
              <a:buAutoNum type="alphaLcParenR"/>
            </a:pPr>
            <a:r>
              <a:rPr lang="es-ES" dirty="0" smtClean="0">
                <a:solidFill>
                  <a:srgbClr val="000000"/>
                </a:solidFill>
                <a:effectLst/>
                <a:latin typeface="Verdana"/>
                <a:ea typeface="Times New Roman"/>
                <a:cs typeface="Calibri"/>
              </a:rPr>
              <a:t>Las palabras  positivas producen hechos negativos</a:t>
            </a:r>
          </a:p>
          <a:p>
            <a:pPr marL="342900" lvl="0" indent="-342900" algn="just">
              <a:spcAft>
                <a:spcPts val="0"/>
              </a:spcAft>
              <a:buFont typeface="+mj-lt"/>
              <a:buAutoNum type="alphaLcParenR"/>
            </a:pPr>
            <a:endParaRPr lang="es-PE" sz="2000" dirty="0" smtClean="0">
              <a:effectLst/>
              <a:latin typeface="Times New Roman"/>
              <a:ea typeface="Times New Roman"/>
            </a:endParaRPr>
          </a:p>
          <a:p>
            <a:pPr marL="342900" lvl="0" indent="-342900" algn="just">
              <a:spcAft>
                <a:spcPts val="0"/>
              </a:spcAft>
              <a:buFont typeface="+mj-lt"/>
              <a:buAutoNum type="alphaLcParenR"/>
            </a:pPr>
            <a:r>
              <a:rPr lang="es-ES" dirty="0" smtClean="0">
                <a:solidFill>
                  <a:srgbClr val="000000"/>
                </a:solidFill>
                <a:effectLst/>
                <a:latin typeface="Verdana"/>
                <a:ea typeface="Times New Roman"/>
                <a:cs typeface="Calibri"/>
              </a:rPr>
              <a:t>Las palabras positivas producen hechos negativos</a:t>
            </a:r>
          </a:p>
          <a:p>
            <a:pPr marL="342900" lvl="0" indent="-342900" algn="just">
              <a:spcAft>
                <a:spcPts val="0"/>
              </a:spcAft>
              <a:buFont typeface="+mj-lt"/>
              <a:buAutoNum type="alphaLcParenR"/>
            </a:pPr>
            <a:endParaRPr lang="es-PE" sz="2000" dirty="0" smtClean="0">
              <a:effectLst/>
              <a:latin typeface="Times New Roman"/>
              <a:ea typeface="Times New Roman"/>
            </a:endParaRPr>
          </a:p>
          <a:p>
            <a:pPr marL="342900" lvl="0" indent="-342900" algn="just">
              <a:spcAft>
                <a:spcPts val="0"/>
              </a:spcAft>
              <a:buFont typeface="+mj-lt"/>
              <a:buAutoNum type="alphaLcParenR"/>
            </a:pPr>
            <a:r>
              <a:rPr lang="es-ES" dirty="0" smtClean="0">
                <a:solidFill>
                  <a:srgbClr val="000000"/>
                </a:solidFill>
                <a:effectLst/>
                <a:latin typeface="Verdana"/>
                <a:ea typeface="Times New Roman"/>
                <a:cs typeface="Calibri"/>
              </a:rPr>
              <a:t>Debemos tomar en consideración de la variedad dialectal antes de hablar</a:t>
            </a:r>
          </a:p>
          <a:p>
            <a:pPr marL="342900" lvl="0" indent="-342900" algn="just">
              <a:spcAft>
                <a:spcPts val="0"/>
              </a:spcAft>
              <a:buFont typeface="+mj-lt"/>
              <a:buAutoNum type="alphaLcParenR"/>
            </a:pPr>
            <a:endParaRPr lang="es-PE" sz="2000" dirty="0" smtClean="0">
              <a:effectLst/>
              <a:latin typeface="Times New Roman"/>
              <a:ea typeface="Times New Roman"/>
            </a:endParaRPr>
          </a:p>
          <a:p>
            <a:pPr marL="342900" lvl="0" indent="-342900" algn="just">
              <a:spcAft>
                <a:spcPts val="0"/>
              </a:spcAft>
              <a:buFont typeface="+mj-lt"/>
              <a:buAutoNum type="alphaLcParenR"/>
            </a:pPr>
            <a:r>
              <a:rPr lang="es-ES" dirty="0" smtClean="0">
                <a:solidFill>
                  <a:srgbClr val="000000"/>
                </a:solidFill>
                <a:effectLst/>
                <a:latin typeface="Verdana"/>
                <a:ea typeface="Times New Roman"/>
                <a:cs typeface="Calibri"/>
              </a:rPr>
              <a:t>Cuando uno habla debe verificar que el interlocutor comprensa</a:t>
            </a:r>
            <a:endParaRPr lang="es-PE" sz="2000" dirty="0">
              <a:effectLst/>
              <a:latin typeface="Times New Roman"/>
              <a:ea typeface="Times New Roman"/>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3089" y="4679782"/>
            <a:ext cx="1914525" cy="177355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5808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764704"/>
            <a:ext cx="6984776" cy="2000548"/>
          </a:xfrm>
          <a:prstGeom prst="rect">
            <a:avLst/>
          </a:prstGeom>
          <a:effectLst>
            <a:glow rad="1016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wrap="square">
            <a:spAutoFit/>
          </a:bodyPr>
          <a:lstStyle/>
          <a:p>
            <a:pPr lvl="0" algn="just">
              <a:spcAft>
                <a:spcPts val="0"/>
              </a:spcAft>
            </a:pPr>
            <a:r>
              <a:rPr lang="es-ES" sz="2000" b="1" dirty="0" smtClean="0">
                <a:solidFill>
                  <a:srgbClr val="000000"/>
                </a:solidFill>
                <a:effectLst/>
                <a:latin typeface="Verdana"/>
                <a:ea typeface="Times New Roman"/>
                <a:cs typeface="Calibri"/>
              </a:rPr>
              <a:t>4. El significado de la palabra subrayada es:</a:t>
            </a:r>
          </a:p>
          <a:p>
            <a:pPr lvl="0" algn="just">
              <a:spcAft>
                <a:spcPts val="0"/>
              </a:spcAft>
            </a:pPr>
            <a:endParaRPr lang="es-PE" sz="2400" dirty="0" smtClean="0">
              <a:effectLst/>
              <a:latin typeface="Times New Roman"/>
              <a:ea typeface="Times New Roman"/>
            </a:endParaRPr>
          </a:p>
          <a:p>
            <a:pPr marL="228600" algn="just">
              <a:spcAft>
                <a:spcPts val="0"/>
              </a:spcAft>
            </a:pPr>
            <a:r>
              <a:rPr lang="es-ES" sz="2000" dirty="0" smtClean="0">
                <a:solidFill>
                  <a:srgbClr val="000000"/>
                </a:solidFill>
                <a:effectLst/>
                <a:latin typeface="Verdana"/>
                <a:ea typeface="Times New Roman"/>
                <a:cs typeface="Calibri"/>
              </a:rPr>
              <a:t>a) valor		b) fuerza	c) mando</a:t>
            </a:r>
            <a:endParaRPr lang="es-PE" sz="2400" dirty="0" smtClean="0">
              <a:effectLst/>
              <a:latin typeface="Times New Roman"/>
              <a:ea typeface="Times New Roman"/>
            </a:endParaRPr>
          </a:p>
          <a:p>
            <a:pPr marL="228600" algn="just">
              <a:spcAft>
                <a:spcPts val="0"/>
              </a:spcAft>
            </a:pPr>
            <a:r>
              <a:rPr lang="es-ES" sz="2000" dirty="0" smtClean="0">
                <a:solidFill>
                  <a:srgbClr val="000000"/>
                </a:solidFill>
                <a:effectLst/>
                <a:latin typeface="Verdana"/>
                <a:ea typeface="Times New Roman"/>
                <a:cs typeface="Calibri"/>
              </a:rPr>
              <a:t>d) gobierno		e) autoridad</a:t>
            </a:r>
            <a:endParaRPr lang="es-PE" sz="2400" dirty="0" smtClean="0">
              <a:effectLst/>
              <a:latin typeface="Times New Roman"/>
              <a:ea typeface="Times New Roman"/>
            </a:endParaRPr>
          </a:p>
          <a:p>
            <a:pPr marL="228600" algn="just">
              <a:spcAft>
                <a:spcPts val="0"/>
              </a:spcAft>
            </a:pPr>
            <a:r>
              <a:rPr lang="es-ES" sz="2000" dirty="0" smtClean="0">
                <a:solidFill>
                  <a:srgbClr val="000000"/>
                </a:solidFill>
                <a:effectLst/>
                <a:latin typeface="Verdana"/>
                <a:ea typeface="Times New Roman"/>
                <a:cs typeface="Calibri"/>
              </a:rPr>
              <a:t> </a:t>
            </a:r>
            <a:endParaRPr lang="es-PE" sz="2400" dirty="0" smtClean="0">
              <a:effectLst/>
              <a:latin typeface="Times New Roman"/>
              <a:ea typeface="Times New Roman"/>
            </a:endParaRPr>
          </a:p>
          <a:p>
            <a:pPr algn="just">
              <a:spcAft>
                <a:spcPts val="0"/>
              </a:spcAft>
            </a:pPr>
            <a:r>
              <a:rPr lang="es-ES" sz="2000" dirty="0" smtClean="0">
                <a:effectLst/>
                <a:latin typeface="Verdana"/>
                <a:ea typeface="Times New Roman"/>
                <a:cs typeface="Calibri"/>
              </a:rPr>
              <a:t> </a:t>
            </a:r>
            <a:endParaRPr lang="es-PE" sz="2400" dirty="0">
              <a:effectLst/>
              <a:latin typeface="Times New Roman"/>
              <a:ea typeface="Times New Roman"/>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501008"/>
            <a:ext cx="3528392"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9161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51520" y="260648"/>
            <a:ext cx="7776864" cy="6124754"/>
          </a:xfrm>
          <a:prstGeom prst="rect">
            <a:avLst/>
          </a:prstGeom>
          <a:effectLst>
            <a:glow rad="101600">
              <a:schemeClr val="accent5">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algn="ctr">
              <a:spcAft>
                <a:spcPts val="0"/>
              </a:spcAft>
            </a:pPr>
            <a:r>
              <a:rPr lang="es-ES" sz="2000" b="1" dirty="0" smtClean="0">
                <a:effectLst/>
                <a:latin typeface="Verdana"/>
                <a:ea typeface="Times New Roman"/>
                <a:cs typeface="Calibri"/>
              </a:rPr>
              <a:t>TEXTO Nº 02</a:t>
            </a:r>
          </a:p>
          <a:p>
            <a:pPr indent="228600" algn="just">
              <a:spcAft>
                <a:spcPts val="0"/>
              </a:spcAft>
            </a:pPr>
            <a:endParaRPr lang="es-PE" sz="2400" dirty="0">
              <a:latin typeface="Times New Roman"/>
              <a:ea typeface="Times New Roman"/>
            </a:endParaRPr>
          </a:p>
          <a:p>
            <a:pPr indent="228600" algn="just">
              <a:spcAft>
                <a:spcPts val="0"/>
              </a:spcAft>
            </a:pPr>
            <a:r>
              <a:rPr lang="es-ES" sz="2000" dirty="0" smtClean="0">
                <a:effectLst/>
                <a:latin typeface="Verdana"/>
                <a:ea typeface="Times New Roman"/>
                <a:cs typeface="Calibri"/>
              </a:rPr>
              <a:t>La emoción no sólo ocasiona perturbaciones síquicas y biológicas pasajeras, sino que puede tener graves consecuencias en ambos aspectos del ser humano.</a:t>
            </a:r>
          </a:p>
          <a:p>
            <a:pPr indent="228600" algn="just">
              <a:spcAft>
                <a:spcPts val="0"/>
              </a:spcAft>
            </a:pPr>
            <a:endParaRPr lang="es-PE" sz="2400" dirty="0" smtClean="0">
              <a:effectLst/>
              <a:latin typeface="Times New Roman"/>
              <a:ea typeface="Times New Roman"/>
            </a:endParaRPr>
          </a:p>
          <a:p>
            <a:pPr indent="228600" algn="just">
              <a:spcAft>
                <a:spcPts val="0"/>
              </a:spcAft>
            </a:pPr>
            <a:r>
              <a:rPr lang="es-ES" sz="2000" dirty="0" smtClean="0">
                <a:effectLst/>
                <a:latin typeface="Verdana"/>
                <a:ea typeface="Times New Roman"/>
                <a:cs typeface="Calibri"/>
              </a:rPr>
              <a:t>En lo orgánico puede ocasionar una serie de trastornos como por ejemplo: dolores musculares, vértigos, jaquecas, fatiga, etc.; y otros más graves tales como: colitis, úlceras al estómago, hipertensión, oclusión coronaria, etc.</a:t>
            </a:r>
          </a:p>
          <a:p>
            <a:pPr indent="228600" algn="just">
              <a:spcAft>
                <a:spcPts val="0"/>
              </a:spcAft>
            </a:pPr>
            <a:endParaRPr lang="es-PE" sz="2400" dirty="0" smtClean="0">
              <a:effectLst/>
              <a:latin typeface="Times New Roman"/>
              <a:ea typeface="Times New Roman"/>
            </a:endParaRPr>
          </a:p>
          <a:p>
            <a:pPr indent="228600" algn="just">
              <a:spcAft>
                <a:spcPts val="0"/>
              </a:spcAft>
            </a:pPr>
            <a:r>
              <a:rPr lang="es-ES" sz="2000" dirty="0" smtClean="0">
                <a:effectLst/>
                <a:latin typeface="Verdana"/>
                <a:ea typeface="Times New Roman"/>
                <a:cs typeface="Calibri"/>
              </a:rPr>
              <a:t>Las consecuencias son más graves aun, cuando el sujeto reprime la emoción, pues la energía emocional “enterrada” se desvía hacia los órganos internos y ocasiona dolencias. Por otra parte repercute en lo psíquico, al actuar desde las profundidades de la </a:t>
            </a:r>
            <a:r>
              <a:rPr lang="es-ES" sz="2000" dirty="0" err="1" smtClean="0">
                <a:effectLst/>
                <a:latin typeface="Verdana"/>
                <a:ea typeface="Times New Roman"/>
                <a:cs typeface="Calibri"/>
              </a:rPr>
              <a:t>extraconciencia</a:t>
            </a:r>
            <a:r>
              <a:rPr lang="es-ES" sz="2000" dirty="0" smtClean="0">
                <a:effectLst/>
                <a:latin typeface="Verdana"/>
                <a:ea typeface="Times New Roman"/>
                <a:cs typeface="Calibri"/>
              </a:rPr>
              <a:t> para actualizarse disfrazada en la conciencia. Entonces se manifiesta como: insomnios, llanto inmotivado, malhumor, irritabilidad, falta de concentración, fobias o rechazo a ciertas cosas, etc.”</a:t>
            </a:r>
            <a:endParaRPr lang="es-PE" sz="2400" dirty="0">
              <a:effectLst/>
              <a:latin typeface="Times New Roman"/>
              <a:ea typeface="Times New Roman"/>
            </a:endParaRPr>
          </a:p>
        </p:txBody>
      </p:sp>
    </p:spTree>
    <p:extLst>
      <p:ext uri="{BB962C8B-B14F-4D97-AF65-F5344CB8AC3E}">
        <p14:creationId xmlns:p14="http://schemas.microsoft.com/office/powerpoint/2010/main" val="2151110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03648" y="980728"/>
            <a:ext cx="5904656" cy="2062103"/>
          </a:xfrm>
          <a:prstGeom prst="rect">
            <a:avLst/>
          </a:prstGeom>
          <a:effectLst>
            <a:glow rad="101600">
              <a:schemeClr val="accent3">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marL="342900" lvl="0" indent="-342900" algn="just">
              <a:spcAft>
                <a:spcPts val="0"/>
              </a:spcAft>
              <a:buFont typeface="+mj-lt"/>
              <a:buAutoNum type="arabicPeriod"/>
            </a:pPr>
            <a:r>
              <a:rPr lang="es-ES" b="1" dirty="0" smtClean="0">
                <a:effectLst/>
                <a:latin typeface="Verdana"/>
                <a:ea typeface="Times New Roman"/>
                <a:cs typeface="Calibri"/>
              </a:rPr>
              <a:t>¿Cuál es el tema del texto?</a:t>
            </a:r>
          </a:p>
          <a:p>
            <a:pPr marL="342900" lvl="0" indent="-342900" algn="just">
              <a:spcAft>
                <a:spcPts val="0"/>
              </a:spcAft>
              <a:buFont typeface="+mj-lt"/>
              <a:buAutoNum type="arabicPeriod"/>
            </a:pPr>
            <a:endParaRPr lang="es-ES" sz="2000" b="1" dirty="0">
              <a:latin typeface="Verdana"/>
              <a:ea typeface="Times New Roman"/>
              <a:cs typeface="Calibri"/>
            </a:endParaRPr>
          </a:p>
          <a:p>
            <a:pPr marL="342900" lvl="0" indent="-342900" algn="just">
              <a:spcAft>
                <a:spcPts val="0"/>
              </a:spcAft>
              <a:buFont typeface="+mj-lt"/>
              <a:buAutoNum type="alphaLcParenR"/>
            </a:pPr>
            <a:r>
              <a:rPr lang="es-ES" dirty="0" smtClean="0">
                <a:effectLst/>
                <a:latin typeface="Verdana"/>
                <a:ea typeface="Times New Roman"/>
                <a:cs typeface="Calibri"/>
              </a:rPr>
              <a:t>Perturbaciones psíquicas</a:t>
            </a:r>
            <a:endParaRPr lang="es-PE" sz="2000" dirty="0" smtClean="0">
              <a:effectLst/>
              <a:latin typeface="Times New Roman"/>
              <a:ea typeface="Times New Roman"/>
            </a:endParaRPr>
          </a:p>
          <a:p>
            <a:pPr marL="342900" lvl="0" indent="-342900" algn="just">
              <a:spcAft>
                <a:spcPts val="0"/>
              </a:spcAft>
              <a:buFont typeface="+mj-lt"/>
              <a:buAutoNum type="alphaLcParenR"/>
            </a:pPr>
            <a:r>
              <a:rPr lang="es-ES" dirty="0" smtClean="0">
                <a:effectLst/>
                <a:latin typeface="Verdana"/>
                <a:ea typeface="Times New Roman"/>
                <a:cs typeface="Calibri"/>
              </a:rPr>
              <a:t>La emoción</a:t>
            </a:r>
            <a:endParaRPr lang="es-PE" sz="2000" dirty="0" smtClean="0">
              <a:effectLst/>
              <a:latin typeface="Times New Roman"/>
              <a:ea typeface="Times New Roman"/>
            </a:endParaRPr>
          </a:p>
          <a:p>
            <a:pPr marL="342900" lvl="0" indent="-342900" algn="just">
              <a:spcAft>
                <a:spcPts val="0"/>
              </a:spcAft>
              <a:buFont typeface="+mj-lt"/>
              <a:buAutoNum type="alphaLcParenR"/>
            </a:pPr>
            <a:r>
              <a:rPr lang="es-ES" dirty="0" smtClean="0">
                <a:effectLst/>
                <a:latin typeface="Verdana"/>
                <a:ea typeface="Times New Roman"/>
                <a:cs typeface="Calibri"/>
              </a:rPr>
              <a:t>Perturbaciones biológicas</a:t>
            </a:r>
            <a:endParaRPr lang="es-PE" sz="2000" dirty="0" smtClean="0">
              <a:effectLst/>
              <a:latin typeface="Times New Roman"/>
              <a:ea typeface="Times New Roman"/>
            </a:endParaRPr>
          </a:p>
          <a:p>
            <a:pPr marL="342900" lvl="0" indent="-342900" algn="just">
              <a:spcAft>
                <a:spcPts val="0"/>
              </a:spcAft>
              <a:buFont typeface="+mj-lt"/>
              <a:buAutoNum type="alphaLcParenR"/>
            </a:pPr>
            <a:r>
              <a:rPr lang="es-ES" dirty="0" smtClean="0">
                <a:effectLst/>
                <a:latin typeface="Verdana"/>
                <a:ea typeface="Times New Roman"/>
                <a:cs typeface="Calibri"/>
              </a:rPr>
              <a:t>Trastornos orgánicos</a:t>
            </a:r>
            <a:endParaRPr lang="es-PE" sz="2000" dirty="0" smtClean="0">
              <a:effectLst/>
              <a:latin typeface="Times New Roman"/>
              <a:ea typeface="Times New Roman"/>
            </a:endParaRPr>
          </a:p>
          <a:p>
            <a:pPr marL="342900" lvl="0" indent="-342900" algn="just">
              <a:spcAft>
                <a:spcPts val="0"/>
              </a:spcAft>
              <a:buFont typeface="+mj-lt"/>
              <a:buAutoNum type="alphaLcParenR"/>
            </a:pPr>
            <a:r>
              <a:rPr lang="es-ES" dirty="0" smtClean="0">
                <a:effectLst/>
                <a:latin typeface="Verdana"/>
                <a:ea typeface="Times New Roman"/>
                <a:cs typeface="Calibri"/>
              </a:rPr>
              <a:t>Represión de las emociones</a:t>
            </a:r>
            <a:endParaRPr lang="es-PE" sz="2000" dirty="0">
              <a:effectLst/>
              <a:latin typeface="Times New Roman"/>
              <a:ea typeface="Times New Roman"/>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897082"/>
            <a:ext cx="2232248"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897082"/>
            <a:ext cx="1876425"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89291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o">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119</TotalTime>
  <Words>1442</Words>
  <Application>Microsoft Office PowerPoint</Application>
  <PresentationFormat>Presentación en pantalla (4:3)</PresentationFormat>
  <Paragraphs>192</Paragraphs>
  <Slides>24</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24</vt:i4>
      </vt:variant>
    </vt:vector>
  </HeadingPairs>
  <TitlesOfParts>
    <vt:vector size="32" baseType="lpstr">
      <vt:lpstr>Arial</vt:lpstr>
      <vt:lpstr>Calibri</vt:lpstr>
      <vt:lpstr>Times New Roman</vt:lpstr>
      <vt:lpstr>Trebuchet MS</vt:lpstr>
      <vt:lpstr>Verdana</vt:lpstr>
      <vt:lpstr>Wingdings</vt:lpstr>
      <vt:lpstr>Wingdings 2</vt:lpstr>
      <vt:lpstr>Opulento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mb</dc:creator>
  <cp:lastModifiedBy>User</cp:lastModifiedBy>
  <cp:revision>36</cp:revision>
  <dcterms:created xsi:type="dcterms:W3CDTF">2015-05-15T19:36:49Z</dcterms:created>
  <dcterms:modified xsi:type="dcterms:W3CDTF">2015-07-17T03:24:42Z</dcterms:modified>
</cp:coreProperties>
</file>