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2"/>
  </p:sldMasterIdLst>
  <p:notesMasterIdLst>
    <p:notesMasterId r:id="rId28"/>
  </p:notesMasterIdLst>
  <p:handoutMasterIdLst>
    <p:handoutMasterId r:id="rId29"/>
  </p:handoutMasterIdLst>
  <p:sldIdLst>
    <p:sldId id="292" r:id="rId3"/>
    <p:sldId id="257" r:id="rId4"/>
    <p:sldId id="262" r:id="rId5"/>
    <p:sldId id="263" r:id="rId6"/>
    <p:sldId id="264" r:id="rId7"/>
    <p:sldId id="266" r:id="rId8"/>
    <p:sldId id="267" r:id="rId9"/>
    <p:sldId id="268" r:id="rId10"/>
    <p:sldId id="269" r:id="rId11"/>
    <p:sldId id="270" r:id="rId12"/>
    <p:sldId id="271" r:id="rId13"/>
    <p:sldId id="272" r:id="rId14"/>
    <p:sldId id="273" r:id="rId15"/>
    <p:sldId id="274" r:id="rId16"/>
    <p:sldId id="275" r:id="rId17"/>
    <p:sldId id="276" r:id="rId18"/>
    <p:sldId id="277" r:id="rId19"/>
    <p:sldId id="278" r:id="rId20"/>
    <p:sldId id="279" r:id="rId21"/>
    <p:sldId id="286" r:id="rId22"/>
    <p:sldId id="287" r:id="rId23"/>
    <p:sldId id="288" r:id="rId24"/>
    <p:sldId id="289" r:id="rId25"/>
    <p:sldId id="290" r:id="rId26"/>
    <p:sldId id="291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F5AB1C69-6EDB-4FF4-983F-18BD219EF32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1" d="100"/>
          <a:sy n="71" d="100"/>
        </p:scale>
        <p:origin x="618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2784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A45BA1-980A-4507-BE5A-5C1E7C2FFD8F}" type="datetimeFigureOut">
              <a:rPr lang="en-US"/>
              <a:t>7/16/2015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E03411-58E2-43FD-AE1D-AD77DFF8CB20}" type="slidenum">
              <a:r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81910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A3416D-7FED-43BC-AA7C-D92DBA01ED64}" type="datetimeFigureOut">
              <a:rPr lang="en-US"/>
              <a:t>7/16/2015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/>
              <a:t>Click to edit Master text styles</a:t>
            </a:r>
          </a:p>
          <a:p>
            <a:pPr lvl="1"/>
            <a:r>
              <a:rPr/>
              <a:t>Second level</a:t>
            </a:r>
          </a:p>
          <a:p>
            <a:pPr lvl="2"/>
            <a:r>
              <a:rPr/>
              <a:t>Third level</a:t>
            </a:r>
          </a:p>
          <a:p>
            <a:pPr lvl="3"/>
            <a:r>
              <a:rPr/>
              <a:t>Fourth level</a:t>
            </a:r>
          </a:p>
          <a:p>
            <a:pPr lvl="4"/>
            <a:r>
              <a:rPr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DC57A8-AE18-4654-B6AF-04B3577165BE}" type="slidenum">
              <a:r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13978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65611" y="1752600"/>
            <a:ext cx="6858002" cy="1828800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s-ES" smtClean="0"/>
              <a:t>Haga clic para modificar el estilo de título del patrón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65610" y="3733800"/>
            <a:ext cx="6858002" cy="9144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981203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es imágenes con título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pPr/>
              <a:t>7/16/2015</a:t>
            </a:fld>
            <a:endParaRPr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pPr/>
              <a:t>‹Nº›</a:t>
            </a:fld>
            <a:endParaRPr/>
          </a:p>
        </p:txBody>
      </p:sp>
      <p:grpSp>
        <p:nvGrpSpPr>
          <p:cNvPr id="84" name="Group 83"/>
          <p:cNvGrpSpPr>
            <a:grpSpLocks noChangeAspect="1"/>
          </p:cNvGrpSpPr>
          <p:nvPr/>
        </p:nvGrpSpPr>
        <p:grpSpPr>
          <a:xfrm rot="16200000" flipV="1">
            <a:off x="274315" y="1102304"/>
            <a:ext cx="5053664" cy="4411852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6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7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8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9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0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1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2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3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4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5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6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97" name="Picture Placeholder 33"/>
          <p:cNvSpPr>
            <a:spLocks noGrp="1"/>
          </p:cNvSpPr>
          <p:nvPr>
            <p:ph type="pic" sz="quarter" idx="17"/>
          </p:nvPr>
        </p:nvSpPr>
        <p:spPr>
          <a:xfrm>
            <a:off x="840795" y="1020193"/>
            <a:ext cx="3886200" cy="45720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s-ES" smtClean="0"/>
              <a:t>Haga clic en el icono para agregar una imagen</a:t>
            </a:r>
            <a:endParaRPr/>
          </a:p>
        </p:txBody>
      </p:sp>
      <p:grpSp>
        <p:nvGrpSpPr>
          <p:cNvPr id="98" name="Group 97"/>
          <p:cNvGrpSpPr/>
          <p:nvPr/>
        </p:nvGrpSpPr>
        <p:grpSpPr>
          <a:xfrm>
            <a:off x="5322489" y="319177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9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0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1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2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3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4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5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6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7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8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9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0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111" name="Picture Placeholder 33"/>
          <p:cNvSpPr>
            <a:spLocks noGrp="1" noChangeAspect="1"/>
          </p:cNvSpPr>
          <p:nvPr>
            <p:ph type="pic" sz="quarter" idx="18"/>
          </p:nvPr>
        </p:nvSpPr>
        <p:spPr>
          <a:xfrm>
            <a:off x="5546780" y="529603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s-ES" smtClean="0"/>
              <a:t>Haga clic en el icono para agregar una imagen</a:t>
            </a:r>
            <a:endParaRPr/>
          </a:p>
        </p:txBody>
      </p:sp>
      <p:grpSp>
        <p:nvGrpSpPr>
          <p:cNvPr id="112" name="Group 111"/>
          <p:cNvGrpSpPr/>
          <p:nvPr/>
        </p:nvGrpSpPr>
        <p:grpSpPr>
          <a:xfrm>
            <a:off x="5322489" y="3436140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13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4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5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6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7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8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9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0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1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2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3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4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125" name="Picture Placeholder 33"/>
          <p:cNvSpPr>
            <a:spLocks noGrp="1" noChangeAspect="1"/>
          </p:cNvSpPr>
          <p:nvPr>
            <p:ph type="pic" sz="quarter" idx="19"/>
          </p:nvPr>
        </p:nvSpPr>
        <p:spPr>
          <a:xfrm>
            <a:off x="5546780" y="3646566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s-ES" smtClean="0"/>
              <a:t>Haga clic en el icono para agregar una imagen</a:t>
            </a:r>
            <a:endParaRPr/>
          </a:p>
        </p:txBody>
      </p:sp>
      <p:sp>
        <p:nvSpPr>
          <p:cNvPr id="126" name="Text Placeholder 3"/>
          <p:cNvSpPr>
            <a:spLocks noGrp="1"/>
          </p:cNvSpPr>
          <p:nvPr>
            <p:ph type="body" sz="half" idx="21"/>
          </p:nvPr>
        </p:nvSpPr>
        <p:spPr>
          <a:xfrm>
            <a:off x="9066214" y="2048893"/>
            <a:ext cx="2286000" cy="2514599"/>
          </a:xfrm>
        </p:spPr>
        <p:txBody>
          <a:bodyPr anchor="ctr"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787425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11732" y="1330347"/>
            <a:ext cx="3840480" cy="210312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s-ES" smtClean="0"/>
              <a:t>Haga clic para modificar el estilo de título del patrón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6613" y="914400"/>
            <a:ext cx="6172201" cy="5029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11732" y="3555523"/>
            <a:ext cx="3840480" cy="238807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75611" y="6019801"/>
            <a:ext cx="1396260" cy="228600"/>
          </a:xfrm>
        </p:spPr>
        <p:txBody>
          <a:bodyPr/>
          <a:lstStyle/>
          <a:p>
            <a:fld id="{4CF99945-0A15-4715-AB6C-F5E56CF20F70}" type="datetimeFigureOut">
              <a:rPr lang="en-US"/>
              <a:t>7/16/2015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65213" y="6019801"/>
            <a:ext cx="762000" cy="228600"/>
          </a:xfrm>
        </p:spPr>
        <p:txBody>
          <a:bodyPr/>
          <a:lstStyle>
            <a:lvl1pPr algn="l">
              <a:defRPr/>
            </a:lvl1pPr>
          </a:lstStyle>
          <a:p>
            <a:fld id="{022B156B-59AE-415F-B24B-8756D48BB977}" type="slidenum">
              <a:rPr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39762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595546" y="781398"/>
            <a:ext cx="6433398" cy="5053665"/>
            <a:chOff x="5162444" y="781398"/>
            <a:chExt cx="6433398" cy="5053665"/>
          </a:xfrm>
        </p:grpSpPr>
        <p:sp>
          <p:nvSpPr>
            <p:cNvPr id="9" name="Freeform 42"/>
            <p:cNvSpPr>
              <a:spLocks/>
            </p:cNvSpPr>
            <p:nvPr/>
          </p:nvSpPr>
          <p:spPr bwMode="auto">
            <a:xfrm rot="16200000" flipV="1">
              <a:off x="3342557" y="3275021"/>
              <a:ext cx="3827994" cy="17568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" name="Freeform 43"/>
            <p:cNvSpPr>
              <a:spLocks/>
            </p:cNvSpPr>
            <p:nvPr/>
          </p:nvSpPr>
          <p:spPr bwMode="auto">
            <a:xfrm rot="16200000" flipV="1">
              <a:off x="9565728" y="3299447"/>
              <a:ext cx="3836876" cy="17568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5814205" y="859113"/>
              <a:ext cx="5129146" cy="4880471"/>
              <a:chOff x="7856559" y="859113"/>
              <a:chExt cx="3086791" cy="4880471"/>
            </a:xfrm>
          </p:grpSpPr>
          <p:sp>
            <p:nvSpPr>
              <p:cNvPr id="20" name="Freeform 41"/>
              <p:cNvSpPr>
                <a:spLocks/>
              </p:cNvSpPr>
              <p:nvPr/>
            </p:nvSpPr>
            <p:spPr bwMode="auto">
              <a:xfrm rot="16200000" flipV="1">
                <a:off x="9392183" y="4188416"/>
                <a:ext cx="15544" cy="3086791"/>
              </a:xfrm>
              <a:custGeom>
                <a:avLst/>
                <a:gdLst>
                  <a:gd name="T0" fmla="*/ 3 w 5"/>
                  <a:gd name="T1" fmla="*/ 0 h 868"/>
                  <a:gd name="T2" fmla="*/ 4 w 5"/>
                  <a:gd name="T3" fmla="*/ 217 h 868"/>
                  <a:gd name="T4" fmla="*/ 3 w 5"/>
                  <a:gd name="T5" fmla="*/ 326 h 868"/>
                  <a:gd name="T6" fmla="*/ 4 w 5"/>
                  <a:gd name="T7" fmla="*/ 434 h 868"/>
                  <a:gd name="T8" fmla="*/ 4 w 5"/>
                  <a:gd name="T9" fmla="*/ 651 h 868"/>
                  <a:gd name="T10" fmla="*/ 4 w 5"/>
                  <a:gd name="T11" fmla="*/ 760 h 868"/>
                  <a:gd name="T12" fmla="*/ 3 w 5"/>
                  <a:gd name="T13" fmla="*/ 868 h 868"/>
                  <a:gd name="T14" fmla="*/ 2 w 5"/>
                  <a:gd name="T15" fmla="*/ 868 h 868"/>
                  <a:gd name="T16" fmla="*/ 1 w 5"/>
                  <a:gd name="T17" fmla="*/ 760 h 868"/>
                  <a:gd name="T18" fmla="*/ 0 w 5"/>
                  <a:gd name="T19" fmla="*/ 651 h 868"/>
                  <a:gd name="T20" fmla="*/ 1 w 5"/>
                  <a:gd name="T21" fmla="*/ 434 h 868"/>
                  <a:gd name="T22" fmla="*/ 2 w 5"/>
                  <a:gd name="T23" fmla="*/ 326 h 868"/>
                  <a:gd name="T24" fmla="*/ 1 w 5"/>
                  <a:gd name="T25" fmla="*/ 217 h 868"/>
                  <a:gd name="T26" fmla="*/ 2 w 5"/>
                  <a:gd name="T27" fmla="*/ 0 h 868"/>
                  <a:gd name="T28" fmla="*/ 3 w 5"/>
                  <a:gd name="T29" fmla="*/ 0 h 8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" h="868">
                    <a:moveTo>
                      <a:pt x="3" y="0"/>
                    </a:moveTo>
                    <a:cubicBezTo>
                      <a:pt x="4" y="73"/>
                      <a:pt x="4" y="145"/>
                      <a:pt x="4" y="217"/>
                    </a:cubicBezTo>
                    <a:cubicBezTo>
                      <a:pt x="4" y="253"/>
                      <a:pt x="3" y="290"/>
                      <a:pt x="3" y="326"/>
                    </a:cubicBezTo>
                    <a:cubicBezTo>
                      <a:pt x="3" y="362"/>
                      <a:pt x="3" y="398"/>
                      <a:pt x="4" y="434"/>
                    </a:cubicBezTo>
                    <a:cubicBezTo>
                      <a:pt x="4" y="507"/>
                      <a:pt x="5" y="579"/>
                      <a:pt x="4" y="651"/>
                    </a:cubicBezTo>
                    <a:cubicBezTo>
                      <a:pt x="5" y="687"/>
                      <a:pt x="4" y="724"/>
                      <a:pt x="4" y="760"/>
                    </a:cubicBezTo>
                    <a:cubicBezTo>
                      <a:pt x="4" y="796"/>
                      <a:pt x="3" y="832"/>
                      <a:pt x="3" y="868"/>
                    </a:cubicBezTo>
                    <a:cubicBezTo>
                      <a:pt x="2" y="868"/>
                      <a:pt x="2" y="868"/>
                      <a:pt x="2" y="868"/>
                    </a:cubicBezTo>
                    <a:cubicBezTo>
                      <a:pt x="2" y="832"/>
                      <a:pt x="1" y="796"/>
                      <a:pt x="1" y="760"/>
                    </a:cubicBezTo>
                    <a:cubicBezTo>
                      <a:pt x="1" y="724"/>
                      <a:pt x="0" y="687"/>
                      <a:pt x="0" y="651"/>
                    </a:cubicBezTo>
                    <a:cubicBezTo>
                      <a:pt x="0" y="579"/>
                      <a:pt x="1" y="507"/>
                      <a:pt x="1" y="434"/>
                    </a:cubicBezTo>
                    <a:cubicBezTo>
                      <a:pt x="2" y="398"/>
                      <a:pt x="2" y="362"/>
                      <a:pt x="2" y="326"/>
                    </a:cubicBezTo>
                    <a:cubicBezTo>
                      <a:pt x="2" y="290"/>
                      <a:pt x="1" y="253"/>
                      <a:pt x="1" y="217"/>
                    </a:cubicBezTo>
                    <a:cubicBezTo>
                      <a:pt x="0" y="145"/>
                      <a:pt x="1" y="73"/>
                      <a:pt x="2" y="0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21" name="Freeform 44"/>
              <p:cNvSpPr>
                <a:spLocks/>
              </p:cNvSpPr>
              <p:nvPr/>
            </p:nvSpPr>
            <p:spPr bwMode="auto">
              <a:xfrm rot="16200000" flipV="1">
                <a:off x="9366943" y="-651271"/>
                <a:ext cx="13322" cy="3034090"/>
              </a:xfrm>
              <a:custGeom>
                <a:avLst/>
                <a:gdLst>
                  <a:gd name="T0" fmla="*/ 2 w 4"/>
                  <a:gd name="T1" fmla="*/ 853 h 853"/>
                  <a:gd name="T2" fmla="*/ 0 w 4"/>
                  <a:gd name="T3" fmla="*/ 640 h 853"/>
                  <a:gd name="T4" fmla="*/ 1 w 4"/>
                  <a:gd name="T5" fmla="*/ 533 h 853"/>
                  <a:gd name="T6" fmla="*/ 1 w 4"/>
                  <a:gd name="T7" fmla="*/ 427 h 853"/>
                  <a:gd name="T8" fmla="*/ 0 w 4"/>
                  <a:gd name="T9" fmla="*/ 213 h 853"/>
                  <a:gd name="T10" fmla="*/ 0 w 4"/>
                  <a:gd name="T11" fmla="*/ 107 h 853"/>
                  <a:gd name="T12" fmla="*/ 2 w 4"/>
                  <a:gd name="T13" fmla="*/ 0 h 853"/>
                  <a:gd name="T14" fmla="*/ 2 w 4"/>
                  <a:gd name="T15" fmla="*/ 0 h 853"/>
                  <a:gd name="T16" fmla="*/ 3 w 4"/>
                  <a:gd name="T17" fmla="*/ 107 h 853"/>
                  <a:gd name="T18" fmla="*/ 4 w 4"/>
                  <a:gd name="T19" fmla="*/ 213 h 853"/>
                  <a:gd name="T20" fmla="*/ 3 w 4"/>
                  <a:gd name="T21" fmla="*/ 427 h 853"/>
                  <a:gd name="T22" fmla="*/ 2 w 4"/>
                  <a:gd name="T23" fmla="*/ 533 h 853"/>
                  <a:gd name="T24" fmla="*/ 3 w 4"/>
                  <a:gd name="T25" fmla="*/ 640 h 853"/>
                  <a:gd name="T26" fmla="*/ 2 w 4"/>
                  <a:gd name="T27" fmla="*/ 853 h 8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" h="853">
                    <a:moveTo>
                      <a:pt x="2" y="853"/>
                    </a:moveTo>
                    <a:cubicBezTo>
                      <a:pt x="0" y="782"/>
                      <a:pt x="0" y="711"/>
                      <a:pt x="0" y="640"/>
                    </a:cubicBezTo>
                    <a:cubicBezTo>
                      <a:pt x="0" y="604"/>
                      <a:pt x="1" y="569"/>
                      <a:pt x="1" y="533"/>
                    </a:cubicBezTo>
                    <a:cubicBezTo>
                      <a:pt x="1" y="498"/>
                      <a:pt x="1" y="462"/>
                      <a:pt x="1" y="427"/>
                    </a:cubicBezTo>
                    <a:cubicBezTo>
                      <a:pt x="0" y="356"/>
                      <a:pt x="0" y="284"/>
                      <a:pt x="0" y="213"/>
                    </a:cubicBezTo>
                    <a:cubicBezTo>
                      <a:pt x="0" y="178"/>
                      <a:pt x="0" y="142"/>
                      <a:pt x="0" y="107"/>
                    </a:cubicBezTo>
                    <a:cubicBezTo>
                      <a:pt x="1" y="71"/>
                      <a:pt x="1" y="36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36"/>
                      <a:pt x="3" y="71"/>
                      <a:pt x="3" y="107"/>
                    </a:cubicBezTo>
                    <a:cubicBezTo>
                      <a:pt x="4" y="142"/>
                      <a:pt x="4" y="178"/>
                      <a:pt x="4" y="213"/>
                    </a:cubicBezTo>
                    <a:cubicBezTo>
                      <a:pt x="4" y="284"/>
                      <a:pt x="3" y="356"/>
                      <a:pt x="3" y="427"/>
                    </a:cubicBezTo>
                    <a:cubicBezTo>
                      <a:pt x="3" y="462"/>
                      <a:pt x="2" y="498"/>
                      <a:pt x="2" y="533"/>
                    </a:cubicBezTo>
                    <a:cubicBezTo>
                      <a:pt x="3" y="569"/>
                      <a:pt x="3" y="604"/>
                      <a:pt x="3" y="640"/>
                    </a:cubicBezTo>
                    <a:cubicBezTo>
                      <a:pt x="4" y="711"/>
                      <a:pt x="3" y="782"/>
                      <a:pt x="2" y="853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</p:grpSp>
        <p:sp>
          <p:nvSpPr>
            <p:cNvPr id="12" name="Freeform 45"/>
            <p:cNvSpPr>
              <a:spLocks noEditPoints="1"/>
            </p:cNvSpPr>
            <p:nvPr/>
          </p:nvSpPr>
          <p:spPr bwMode="auto">
            <a:xfrm rot="16200000" flipV="1">
              <a:off x="5186001" y="5323012"/>
              <a:ext cx="477390" cy="524504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" name="Freeform 46"/>
            <p:cNvSpPr>
              <a:spLocks noEditPoints="1"/>
            </p:cNvSpPr>
            <p:nvPr/>
          </p:nvSpPr>
          <p:spPr bwMode="auto">
            <a:xfrm rot="16200000" flipV="1">
              <a:off x="5197295" y="5324846"/>
              <a:ext cx="477390" cy="511956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" name="Freeform 47"/>
            <p:cNvSpPr>
              <a:spLocks noEditPoints="1"/>
            </p:cNvSpPr>
            <p:nvPr/>
          </p:nvSpPr>
          <p:spPr bwMode="auto">
            <a:xfrm rot="16200000" flipV="1">
              <a:off x="11076843" y="5321082"/>
              <a:ext cx="508476" cy="519485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" name="Freeform 48"/>
            <p:cNvSpPr>
              <a:spLocks noEditPoints="1"/>
            </p:cNvSpPr>
            <p:nvPr/>
          </p:nvSpPr>
          <p:spPr bwMode="auto">
            <a:xfrm rot="16200000" flipV="1">
              <a:off x="11093207" y="5321324"/>
              <a:ext cx="470728" cy="534543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" name="Freeform 49"/>
            <p:cNvSpPr>
              <a:spLocks noEditPoints="1"/>
            </p:cNvSpPr>
            <p:nvPr/>
          </p:nvSpPr>
          <p:spPr bwMode="auto">
            <a:xfrm rot="16200000" flipV="1">
              <a:off x="11051654" y="771453"/>
              <a:ext cx="468508" cy="519485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" name="Freeform 50"/>
            <p:cNvSpPr>
              <a:spLocks noEditPoints="1"/>
            </p:cNvSpPr>
            <p:nvPr/>
          </p:nvSpPr>
          <p:spPr bwMode="auto">
            <a:xfrm rot="16200000" flipV="1">
              <a:off x="11044126" y="786511"/>
              <a:ext cx="468508" cy="489370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" name="Freeform 51"/>
            <p:cNvSpPr>
              <a:spLocks noEditPoints="1"/>
            </p:cNvSpPr>
            <p:nvPr/>
          </p:nvSpPr>
          <p:spPr bwMode="auto">
            <a:xfrm rot="16200000" flipV="1">
              <a:off x="5232723" y="721157"/>
              <a:ext cx="424100" cy="544581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" name="Freeform 52"/>
            <p:cNvSpPr>
              <a:spLocks noEditPoints="1"/>
            </p:cNvSpPr>
            <p:nvPr/>
          </p:nvSpPr>
          <p:spPr bwMode="auto">
            <a:xfrm rot="16200000" flipV="1">
              <a:off x="5241796" y="749729"/>
              <a:ext cx="428541" cy="491879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2891" y="1330347"/>
            <a:ext cx="3840480" cy="210312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s-ES" smtClean="0"/>
              <a:t>Haga clic para modificar el estilo de título del patrón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6613" y="1031195"/>
            <a:ext cx="5943600" cy="4572000"/>
          </a:xfr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492891" y="3555521"/>
            <a:ext cx="3840480" cy="216851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7/16/2015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59575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7/16/2015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47936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624268" y="304800"/>
            <a:ext cx="1729531" cy="5676900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199" y="304800"/>
            <a:ext cx="8633671" cy="5676900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7/16/2015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05803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7/16/2015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9630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5613" y="1828800"/>
            <a:ext cx="6858002" cy="1828800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s-ES" smtClean="0"/>
              <a:t>Haga clic para modificar el estilo de título del patrón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5610" y="3733800"/>
            <a:ext cx="6858002" cy="9144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229257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5212" y="1825625"/>
            <a:ext cx="4954588" cy="4187952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4951414" cy="4187952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7/16/2015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72755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1681163"/>
            <a:ext cx="4956048" cy="823912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505075"/>
            <a:ext cx="4956048" cy="347662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4956048" cy="823912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4956048" cy="347662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7/16/2015</a:t>
            </a:fld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18571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7/16/2015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12816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7/16/2015</a:t>
            </a:fld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47874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os imágenes con títul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pPr/>
              <a:t>7/16/2015</a:t>
            </a:fld>
            <a:endParaRPr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pPr/>
              <a:t>‹Nº›</a:t>
            </a:fld>
            <a:endParaRPr/>
          </a:p>
        </p:txBody>
      </p:sp>
      <p:grpSp>
        <p:nvGrpSpPr>
          <p:cNvPr id="9" name="Group 8"/>
          <p:cNvGrpSpPr/>
          <p:nvPr/>
        </p:nvGrpSpPr>
        <p:grpSpPr>
          <a:xfrm>
            <a:off x="574431" y="724619"/>
            <a:ext cx="5318979" cy="3795623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0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6285120" y="724619"/>
            <a:ext cx="5318979" cy="3795623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3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36" name="Picture Placeholder 33"/>
          <p:cNvSpPr>
            <a:spLocks noGrp="1" noChangeAspect="1"/>
          </p:cNvSpPr>
          <p:nvPr>
            <p:ph type="pic" sz="quarter" idx="17"/>
          </p:nvPr>
        </p:nvSpPr>
        <p:spPr>
          <a:xfrm>
            <a:off x="833620" y="1020195"/>
            <a:ext cx="4800601" cy="32004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s-ES" smtClean="0"/>
              <a:t>Haga clic en el icono para agregar una imagen</a:t>
            </a:r>
            <a:endParaRPr/>
          </a:p>
        </p:txBody>
      </p:sp>
      <p:sp>
        <p:nvSpPr>
          <p:cNvPr id="37" name="Picture Placeholder 33"/>
          <p:cNvSpPr>
            <a:spLocks noGrp="1" noChangeAspect="1"/>
          </p:cNvSpPr>
          <p:nvPr>
            <p:ph type="pic" sz="quarter" idx="18"/>
          </p:nvPr>
        </p:nvSpPr>
        <p:spPr>
          <a:xfrm>
            <a:off x="6544309" y="1020195"/>
            <a:ext cx="4800601" cy="32004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s-ES" smtClean="0"/>
              <a:t>Haga clic en el icono para agregar una imagen</a:t>
            </a:r>
            <a:endParaRPr/>
          </a:p>
        </p:txBody>
      </p:sp>
      <p:sp>
        <p:nvSpPr>
          <p:cNvPr id="39" name="Text Placeholder 3"/>
          <p:cNvSpPr>
            <a:spLocks noGrp="1"/>
          </p:cNvSpPr>
          <p:nvPr>
            <p:ph type="body" sz="half" idx="2"/>
          </p:nvPr>
        </p:nvSpPr>
        <p:spPr>
          <a:xfrm>
            <a:off x="1052423" y="4648200"/>
            <a:ext cx="4368980" cy="1295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0" name="Text Placeholder 3"/>
          <p:cNvSpPr>
            <a:spLocks noGrp="1"/>
          </p:cNvSpPr>
          <p:nvPr>
            <p:ph type="body" sz="half" idx="19"/>
          </p:nvPr>
        </p:nvSpPr>
        <p:spPr>
          <a:xfrm>
            <a:off x="6742908" y="4648200"/>
            <a:ext cx="4368980" cy="1295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168274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es imágenes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pPr/>
              <a:t>7/16/2015</a:t>
            </a:fld>
            <a:endParaRPr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pPr/>
              <a:t>‹Nº›</a:t>
            </a:fld>
            <a:endParaRPr/>
          </a:p>
        </p:txBody>
      </p:sp>
      <p:grpSp>
        <p:nvGrpSpPr>
          <p:cNvPr id="35" name="Group 34"/>
          <p:cNvGrpSpPr>
            <a:grpSpLocks noChangeAspect="1"/>
          </p:cNvGrpSpPr>
          <p:nvPr/>
        </p:nvGrpSpPr>
        <p:grpSpPr>
          <a:xfrm rot="5400000">
            <a:off x="4030971" y="647727"/>
            <a:ext cx="4116828" cy="338328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38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1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2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3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4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5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6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7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8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9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0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1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52" name="Group 51"/>
          <p:cNvGrpSpPr>
            <a:grpSpLocks noChangeAspect="1"/>
          </p:cNvGrpSpPr>
          <p:nvPr/>
        </p:nvGrpSpPr>
        <p:grpSpPr>
          <a:xfrm rot="5400000">
            <a:off x="263071" y="1127733"/>
            <a:ext cx="4114800" cy="3381614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53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4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5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6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7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8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9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0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1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2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3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4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65" name="Group 64"/>
          <p:cNvGrpSpPr>
            <a:grpSpLocks noChangeAspect="1"/>
          </p:cNvGrpSpPr>
          <p:nvPr/>
        </p:nvGrpSpPr>
        <p:grpSpPr>
          <a:xfrm rot="5400000">
            <a:off x="7803905" y="1127738"/>
            <a:ext cx="4114800" cy="3381613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66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7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8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9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0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1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2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3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4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5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6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7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78" name="Picture Placeholder 33"/>
          <p:cNvSpPr>
            <a:spLocks noGrp="1"/>
          </p:cNvSpPr>
          <p:nvPr>
            <p:ph type="pic" sz="quarter" idx="18"/>
          </p:nvPr>
        </p:nvSpPr>
        <p:spPr>
          <a:xfrm>
            <a:off x="4599885" y="533400"/>
            <a:ext cx="2971800" cy="36576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s-ES" smtClean="0"/>
              <a:t>Haga clic en el icono para agregar una imagen</a:t>
            </a:r>
            <a:endParaRPr/>
          </a:p>
        </p:txBody>
      </p:sp>
      <p:sp>
        <p:nvSpPr>
          <p:cNvPr id="79" name="Picture Placeholder 33"/>
          <p:cNvSpPr>
            <a:spLocks noGrp="1"/>
          </p:cNvSpPr>
          <p:nvPr>
            <p:ph type="pic" sz="quarter" idx="19"/>
          </p:nvPr>
        </p:nvSpPr>
        <p:spPr>
          <a:xfrm>
            <a:off x="834571" y="1013590"/>
            <a:ext cx="2971800" cy="36576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s-ES" smtClean="0"/>
              <a:t>Haga clic en el icono para agregar una imagen</a:t>
            </a:r>
            <a:endParaRPr/>
          </a:p>
        </p:txBody>
      </p:sp>
      <p:sp>
        <p:nvSpPr>
          <p:cNvPr id="80" name="Picture Placeholder 33"/>
          <p:cNvSpPr>
            <a:spLocks noGrp="1"/>
          </p:cNvSpPr>
          <p:nvPr>
            <p:ph type="pic" sz="quarter" idx="20"/>
          </p:nvPr>
        </p:nvSpPr>
        <p:spPr>
          <a:xfrm>
            <a:off x="8375405" y="1013591"/>
            <a:ext cx="2971800" cy="36576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s-ES" smtClean="0"/>
              <a:t>Haga clic en el icono para agregar una imagen</a:t>
            </a:r>
            <a:endParaRPr/>
          </a:p>
        </p:txBody>
      </p:sp>
      <p:sp>
        <p:nvSpPr>
          <p:cNvPr id="81" name="Text Placeholder 3"/>
          <p:cNvSpPr>
            <a:spLocks noGrp="1"/>
          </p:cNvSpPr>
          <p:nvPr>
            <p:ph type="body" sz="half" idx="2"/>
          </p:nvPr>
        </p:nvSpPr>
        <p:spPr>
          <a:xfrm>
            <a:off x="948871" y="5018002"/>
            <a:ext cx="2743200" cy="914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82" name="Text Placeholder 3"/>
          <p:cNvSpPr>
            <a:spLocks noGrp="1"/>
          </p:cNvSpPr>
          <p:nvPr>
            <p:ph type="body" sz="half" idx="21"/>
          </p:nvPr>
        </p:nvSpPr>
        <p:spPr>
          <a:xfrm>
            <a:off x="4707208" y="4582378"/>
            <a:ext cx="2743200" cy="914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83" name="Text Placeholder 3"/>
          <p:cNvSpPr>
            <a:spLocks noGrp="1"/>
          </p:cNvSpPr>
          <p:nvPr>
            <p:ph type="body" sz="half" idx="22"/>
          </p:nvPr>
        </p:nvSpPr>
        <p:spPr>
          <a:xfrm>
            <a:off x="8489705" y="5018002"/>
            <a:ext cx="2743200" cy="914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68193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5212" y="304800"/>
            <a:ext cx="10058402" cy="1219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5214" y="1752600"/>
            <a:ext cx="10058400" cy="4229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75611" y="6019801"/>
            <a:ext cx="13962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CF99945-0A15-4715-AB6C-F5E56CF20F70}" type="datetimeFigureOut">
              <a:rPr lang="en-US"/>
              <a:pPr/>
              <a:t>7/16/2015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79613" y="6019801"/>
            <a:ext cx="59436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5213" y="6019801"/>
            <a:ext cx="762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022B156B-59AE-415F-B24B-8756D48BB977}" type="slidenum">
              <a:rPr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00630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61" r:id="rId9"/>
    <p:sldLayoutId id="2147483662" r:id="rId10"/>
    <p:sldLayoutId id="2147483656" r:id="rId11"/>
    <p:sldLayoutId id="2147483657" r:id="rId12"/>
    <p:sldLayoutId id="2147483658" r:id="rId13"/>
    <p:sldLayoutId id="2147483659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347472" indent="-347472" algn="l" defTabSz="914400" rtl="0" eaLnBrk="1" latinLnBrk="0" hangingPunct="1">
        <a:lnSpc>
          <a:spcPct val="100000"/>
        </a:lnSpc>
        <a:spcBef>
          <a:spcPts val="18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3464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microsoft.com/office/2007/relationships/hdphoto" Target="../media/hdphoto5.wdp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Relationship Id="rId5" Type="http://schemas.microsoft.com/office/2007/relationships/hdphoto" Target="../media/hdphoto7.wdp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0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49070"/>
            <a:ext cx="12193057" cy="6956139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0826" y="382312"/>
            <a:ext cx="7141780" cy="425274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784446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755560" y="748382"/>
            <a:ext cx="6096000" cy="498598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endParaRPr lang="es-PE" sz="2000" b="1" dirty="0">
              <a:solidFill>
                <a:schemeClr val="tx2"/>
              </a:solidFill>
              <a:latin typeface="Arial Narrow" panose="020B0606020202030204" pitchFamily="34" charset="0"/>
            </a:endParaRPr>
          </a:p>
          <a:p>
            <a:pPr algn="just"/>
            <a:r>
              <a:rPr lang="es-PE" sz="2000" b="1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08. Abuelo</a:t>
            </a:r>
            <a:r>
              <a:rPr lang="es-PE" sz="2000" b="1" dirty="0">
                <a:solidFill>
                  <a:schemeClr val="tx2"/>
                </a:solidFill>
                <a:latin typeface="Arial Narrow" panose="020B0606020202030204" pitchFamily="34" charset="0"/>
              </a:rPr>
              <a:t>, papá, tía, hijo ,prima viven en un edificio de 7 pisos, cada uno en un piso diferente. Si se  sabe que:</a:t>
            </a:r>
          </a:p>
          <a:p>
            <a:pPr algn="just"/>
            <a:r>
              <a:rPr lang="es-PE" sz="2000" b="1" dirty="0">
                <a:solidFill>
                  <a:schemeClr val="tx2"/>
                </a:solidFill>
                <a:latin typeface="Arial Narrow" panose="020B0606020202030204" pitchFamily="34" charset="0"/>
              </a:rPr>
              <a:t>Los departamentos  del cuarto  y séptimo piso  están desocupados</a:t>
            </a:r>
            <a:r>
              <a:rPr lang="es-PE" sz="2000" b="1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.</a:t>
            </a:r>
          </a:p>
          <a:p>
            <a:pPr algn="just"/>
            <a:r>
              <a:rPr lang="es-PE" sz="2000" b="1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El </a:t>
            </a:r>
            <a:r>
              <a:rPr lang="es-PE" sz="2000" b="1" dirty="0">
                <a:solidFill>
                  <a:schemeClr val="tx2"/>
                </a:solidFill>
                <a:latin typeface="Arial Narrow" panose="020B0606020202030204" pitchFamily="34" charset="0"/>
              </a:rPr>
              <a:t>hijo vive adyacente  al abuelo y a la tía. La prima no vive en el penúltimo piso.</a:t>
            </a:r>
          </a:p>
          <a:p>
            <a:pPr algn="just"/>
            <a:r>
              <a:rPr lang="es-PE" sz="2000" b="1" dirty="0">
                <a:solidFill>
                  <a:schemeClr val="tx2"/>
                </a:solidFill>
                <a:latin typeface="Arial Narrow" panose="020B0606020202030204" pitchFamily="34" charset="0"/>
              </a:rPr>
              <a:t>Se afirma  </a:t>
            </a:r>
            <a:r>
              <a:rPr lang="es-PE" sz="2000" b="1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:</a:t>
            </a:r>
          </a:p>
          <a:p>
            <a:pPr algn="just"/>
            <a:endParaRPr lang="es-PE" sz="2000" dirty="0">
              <a:solidFill>
                <a:schemeClr val="tx2"/>
              </a:solidFill>
              <a:latin typeface="Arial Narrow" panose="020B0606020202030204" pitchFamily="34" charset="0"/>
            </a:endParaRPr>
          </a:p>
          <a:p>
            <a:pPr algn="just"/>
            <a:r>
              <a:rPr lang="es-PE" sz="2000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I)     El </a:t>
            </a:r>
            <a:r>
              <a:rPr lang="es-PE" sz="2000" dirty="0">
                <a:solidFill>
                  <a:schemeClr val="tx2"/>
                </a:solidFill>
                <a:latin typeface="Arial Narrow" panose="020B0606020202030204" pitchFamily="34" charset="0"/>
              </a:rPr>
              <a:t>papá no vive en el quinto piso.</a:t>
            </a:r>
          </a:p>
          <a:p>
            <a:pPr algn="just"/>
            <a:r>
              <a:rPr lang="es-PE" sz="2000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II)    El </a:t>
            </a:r>
            <a:r>
              <a:rPr lang="es-PE" sz="2000" dirty="0">
                <a:solidFill>
                  <a:schemeClr val="tx2"/>
                </a:solidFill>
                <a:latin typeface="Arial Narrow" panose="020B0606020202030204" pitchFamily="34" charset="0"/>
              </a:rPr>
              <a:t>abuelo no vive en el tercer piso.</a:t>
            </a:r>
          </a:p>
          <a:p>
            <a:pPr marL="400050" indent="-400050" algn="just">
              <a:buAutoNum type="romanUcParenR" startAt="3"/>
            </a:pPr>
            <a:r>
              <a:rPr lang="es-PE" sz="2000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La </a:t>
            </a:r>
            <a:r>
              <a:rPr lang="es-PE" sz="2000" dirty="0">
                <a:solidFill>
                  <a:schemeClr val="tx2"/>
                </a:solidFill>
                <a:latin typeface="Arial Narrow" panose="020B0606020202030204" pitchFamily="34" charset="0"/>
              </a:rPr>
              <a:t>tía vive más arriba que el abuelo</a:t>
            </a:r>
            <a:r>
              <a:rPr lang="es-PE" sz="2000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.</a:t>
            </a:r>
          </a:p>
          <a:p>
            <a:pPr algn="just"/>
            <a:endParaRPr lang="es-PE" sz="2000" dirty="0">
              <a:solidFill>
                <a:schemeClr val="tx2"/>
              </a:solidFill>
              <a:latin typeface="Arial Narrow" panose="020B0606020202030204" pitchFamily="34" charset="0"/>
            </a:endParaRPr>
          </a:p>
          <a:p>
            <a:pPr marL="342900" indent="-342900" algn="just">
              <a:buAutoNum type="alphaLcParenR"/>
            </a:pPr>
            <a:r>
              <a:rPr lang="es-PE" sz="2000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Solo </a:t>
            </a:r>
            <a:r>
              <a:rPr lang="es-PE" sz="2000" dirty="0">
                <a:solidFill>
                  <a:schemeClr val="tx2"/>
                </a:solidFill>
                <a:latin typeface="Arial Narrow" panose="020B0606020202030204" pitchFamily="34" charset="0"/>
              </a:rPr>
              <a:t>I	</a:t>
            </a:r>
            <a:r>
              <a:rPr lang="es-PE" sz="2000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       b</a:t>
            </a:r>
            <a:r>
              <a:rPr lang="es-PE" sz="2000" dirty="0">
                <a:solidFill>
                  <a:schemeClr val="tx2"/>
                </a:solidFill>
                <a:latin typeface="Arial Narrow" panose="020B0606020202030204" pitchFamily="34" charset="0"/>
              </a:rPr>
              <a:t>) I y II		c) I y III	</a:t>
            </a:r>
            <a:endParaRPr lang="es-PE" sz="2000" dirty="0" smtClean="0">
              <a:solidFill>
                <a:schemeClr val="tx2"/>
              </a:solidFill>
              <a:latin typeface="Arial Narrow" panose="020B0606020202030204" pitchFamily="34" charset="0"/>
            </a:endParaRPr>
          </a:p>
          <a:p>
            <a:pPr algn="just"/>
            <a:endParaRPr lang="es-PE" sz="2000" dirty="0">
              <a:solidFill>
                <a:schemeClr val="tx2"/>
              </a:solidFill>
              <a:latin typeface="Arial Narrow" panose="020B0606020202030204" pitchFamily="34" charset="0"/>
            </a:endParaRPr>
          </a:p>
          <a:p>
            <a:pPr algn="just"/>
            <a:r>
              <a:rPr lang="es-PE" sz="2000" dirty="0">
                <a:solidFill>
                  <a:schemeClr val="tx2"/>
                </a:solidFill>
                <a:latin typeface="Arial Narrow" panose="020B0606020202030204" pitchFamily="34" charset="0"/>
              </a:rPr>
              <a:t>d) II y III	</a:t>
            </a:r>
            <a:r>
              <a:rPr lang="es-PE" sz="2000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        e</a:t>
            </a:r>
            <a:r>
              <a:rPr lang="es-PE" sz="2000" dirty="0">
                <a:solidFill>
                  <a:schemeClr val="tx2"/>
                </a:solidFill>
                <a:latin typeface="Arial Narrow" panose="020B0606020202030204" pitchFamily="34" charset="0"/>
              </a:rPr>
              <a:t>) Solo II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7622" y="748382"/>
            <a:ext cx="4919730" cy="5243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22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6104586" y="616630"/>
            <a:ext cx="5640946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AutoNum type="arabicPeriod" startAt="9"/>
            </a:pPr>
            <a:r>
              <a:rPr lang="es-PE" sz="2800" b="1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En </a:t>
            </a:r>
            <a:r>
              <a:rPr lang="es-PE" sz="2800" b="1" dirty="0">
                <a:solidFill>
                  <a:schemeClr val="tx2"/>
                </a:solidFill>
                <a:latin typeface="Arial Narrow" panose="020B0606020202030204" pitchFamily="34" charset="0"/>
              </a:rPr>
              <a:t>un aeropuerto se disponen a viajar un grupo de personas, de las cuales se observa que 40 mujeres viajan al extranjero, 38 varones viajan a provincias ,28 casados viajan al extranjero y 48 solteros viajan a provincias, hay 42 hombres casados ¿Cuántas mujeres solteras viajan a provincias, si 18 mujeres solteras viajan al extranjero? </a:t>
            </a:r>
            <a:endParaRPr lang="es-PE" sz="2800" b="1" dirty="0" smtClean="0">
              <a:solidFill>
                <a:schemeClr val="tx2"/>
              </a:solidFill>
              <a:latin typeface="Arial Narrow" panose="020B0606020202030204" pitchFamily="34" charset="0"/>
            </a:endParaRPr>
          </a:p>
          <a:p>
            <a:pPr algn="just"/>
            <a:endParaRPr lang="es-PE" sz="2800" b="1" dirty="0" smtClean="0">
              <a:solidFill>
                <a:schemeClr val="tx2"/>
              </a:solidFill>
              <a:latin typeface="Arial Narrow" panose="020B0606020202030204" pitchFamily="34" charset="0"/>
            </a:endParaRPr>
          </a:p>
          <a:p>
            <a:pPr algn="just"/>
            <a:r>
              <a:rPr lang="es-PE" sz="2800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a</a:t>
            </a:r>
            <a:r>
              <a:rPr lang="es-PE" sz="2800" dirty="0">
                <a:solidFill>
                  <a:schemeClr val="tx2"/>
                </a:solidFill>
                <a:latin typeface="Arial Narrow" panose="020B0606020202030204" pitchFamily="34" charset="0"/>
              </a:rPr>
              <a:t>) 42  </a:t>
            </a:r>
            <a:r>
              <a:rPr lang="es-PE" sz="2800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     b</a:t>
            </a:r>
            <a:r>
              <a:rPr lang="es-PE" sz="2800" dirty="0">
                <a:solidFill>
                  <a:schemeClr val="tx2"/>
                </a:solidFill>
                <a:latin typeface="Arial Narrow" panose="020B0606020202030204" pitchFamily="34" charset="0"/>
              </a:rPr>
              <a:t>) 52 </a:t>
            </a:r>
            <a:r>
              <a:rPr lang="es-PE" sz="2800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     c</a:t>
            </a:r>
            <a:r>
              <a:rPr lang="es-PE" sz="2800" dirty="0">
                <a:solidFill>
                  <a:schemeClr val="tx2"/>
                </a:solidFill>
                <a:latin typeface="Arial Narrow" panose="020B0606020202030204" pitchFamily="34" charset="0"/>
              </a:rPr>
              <a:t>) 46   </a:t>
            </a:r>
            <a:r>
              <a:rPr lang="es-PE" sz="2800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   d</a:t>
            </a:r>
            <a:r>
              <a:rPr lang="es-PE" sz="2800" dirty="0">
                <a:solidFill>
                  <a:schemeClr val="tx2"/>
                </a:solidFill>
                <a:latin typeface="Arial Narrow" panose="020B0606020202030204" pitchFamily="34" charset="0"/>
              </a:rPr>
              <a:t>) 56  </a:t>
            </a:r>
            <a:r>
              <a:rPr lang="es-PE" sz="2800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    e</a:t>
            </a:r>
            <a:r>
              <a:rPr lang="es-PE" sz="2800" dirty="0">
                <a:solidFill>
                  <a:schemeClr val="tx2"/>
                </a:solidFill>
                <a:latin typeface="Arial Narrow" panose="020B0606020202030204" pitchFamily="34" charset="0"/>
              </a:rPr>
              <a:t>)  64  </a:t>
            </a:r>
          </a:p>
        </p:txBody>
      </p:sp>
      <p:sp>
        <p:nvSpPr>
          <p:cNvPr id="3" name="Rectángulo redondeado 2"/>
          <p:cNvSpPr/>
          <p:nvPr/>
        </p:nvSpPr>
        <p:spPr>
          <a:xfrm>
            <a:off x="5692462" y="218940"/>
            <a:ext cx="6310648" cy="6297770"/>
          </a:xfrm>
          <a:prstGeom prst="round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940" y="417784"/>
            <a:ext cx="5215944" cy="5660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947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2421770" y="742252"/>
            <a:ext cx="7847527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eriod" startAt="10"/>
            </a:pPr>
            <a:r>
              <a:rPr lang="es-PE" sz="2800" b="1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 Marque </a:t>
            </a:r>
            <a:r>
              <a:rPr lang="es-PE" sz="2800" b="1" dirty="0">
                <a:solidFill>
                  <a:schemeClr val="tx2"/>
                </a:solidFill>
                <a:latin typeface="Arial Narrow" panose="020B0606020202030204" pitchFamily="34" charset="0"/>
              </a:rPr>
              <a:t>el total de triángulos en el </a:t>
            </a:r>
            <a:r>
              <a:rPr lang="es-PE" sz="2800" b="1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gráfico</a:t>
            </a:r>
          </a:p>
          <a:p>
            <a:endParaRPr lang="es-PE" sz="2800" dirty="0">
              <a:solidFill>
                <a:schemeClr val="tx2"/>
              </a:solidFill>
              <a:latin typeface="Arial Narrow" panose="020B0606020202030204" pitchFamily="34" charset="0"/>
            </a:endParaRPr>
          </a:p>
          <a:p>
            <a:endParaRPr lang="es-PE" sz="2800" dirty="0">
              <a:solidFill>
                <a:schemeClr val="tx2"/>
              </a:solidFill>
              <a:latin typeface="Arial Narrow" panose="020B0606020202030204" pitchFamily="34" charset="0"/>
            </a:endParaRPr>
          </a:p>
          <a:p>
            <a:r>
              <a:rPr lang="es-PE" sz="2800" dirty="0">
                <a:solidFill>
                  <a:schemeClr val="tx2"/>
                </a:solidFill>
                <a:latin typeface="Arial Narrow" panose="020B0606020202030204" pitchFamily="34" charset="0"/>
              </a:rPr>
              <a:t>a) 30</a:t>
            </a:r>
          </a:p>
          <a:p>
            <a:r>
              <a:rPr lang="es-PE" sz="2800" dirty="0">
                <a:solidFill>
                  <a:schemeClr val="tx2"/>
                </a:solidFill>
                <a:latin typeface="Arial Narrow" panose="020B0606020202030204" pitchFamily="34" charset="0"/>
              </a:rPr>
              <a:t>b) 33</a:t>
            </a:r>
          </a:p>
          <a:p>
            <a:r>
              <a:rPr lang="es-PE" sz="2800" dirty="0">
                <a:solidFill>
                  <a:schemeClr val="tx2"/>
                </a:solidFill>
                <a:latin typeface="Arial Narrow" panose="020B0606020202030204" pitchFamily="34" charset="0"/>
              </a:rPr>
              <a:t>c) 36</a:t>
            </a:r>
          </a:p>
          <a:p>
            <a:r>
              <a:rPr lang="es-PE" sz="2800" dirty="0">
                <a:solidFill>
                  <a:schemeClr val="tx2"/>
                </a:solidFill>
                <a:latin typeface="Arial Narrow" panose="020B0606020202030204" pitchFamily="34" charset="0"/>
              </a:rPr>
              <a:t>d) 35</a:t>
            </a:r>
          </a:p>
          <a:p>
            <a:r>
              <a:rPr lang="es-PE" sz="2800" dirty="0">
                <a:solidFill>
                  <a:schemeClr val="tx2"/>
                </a:solidFill>
                <a:latin typeface="Arial Narrow" panose="020B0606020202030204" pitchFamily="34" charset="0"/>
              </a:rPr>
              <a:t>e) 42</a:t>
            </a:r>
          </a:p>
          <a:p>
            <a:endParaRPr lang="es-PE" sz="2800" dirty="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  <p:sp>
        <p:nvSpPr>
          <p:cNvPr id="4" name="Rectángulo redondeado 3"/>
          <p:cNvSpPr/>
          <p:nvPr/>
        </p:nvSpPr>
        <p:spPr>
          <a:xfrm>
            <a:off x="1558344" y="476518"/>
            <a:ext cx="9272788" cy="4610637"/>
          </a:xfrm>
          <a:prstGeom prst="roundRect">
            <a:avLst/>
          </a:prstGeom>
          <a:noFill/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r="78507"/>
          <a:stretch/>
        </p:blipFill>
        <p:spPr>
          <a:xfrm>
            <a:off x="0" y="0"/>
            <a:ext cx="818882" cy="3810000"/>
          </a:xfrm>
          <a:prstGeom prst="rect">
            <a:avLst/>
          </a:prstGeom>
        </p:spPr>
      </p:pic>
      <p:pic>
        <p:nvPicPr>
          <p:cNvPr id="4098" name="Picture 2" descr="http://us.123rf.com/400wm/400/400/kakigori/kakigori1208/kakigori120800010/14712041-conjunto-de-numeros-divertidos-dibujos-animados-y-los-signos-matematicos-de-operacion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80" r="51620"/>
          <a:stretch/>
        </p:blipFill>
        <p:spPr bwMode="auto">
          <a:xfrm>
            <a:off x="0" y="3810000"/>
            <a:ext cx="818882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2543" y="1735466"/>
            <a:ext cx="3640138" cy="237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43474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922985" y="1228481"/>
            <a:ext cx="5670998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AutoNum type="arabicPeriod" startAt="11"/>
            </a:pPr>
            <a:r>
              <a:rPr lang="es-PE" sz="2400" b="1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Hallar </a:t>
            </a:r>
            <a:r>
              <a:rPr lang="es-PE" sz="2400" b="1" dirty="0">
                <a:solidFill>
                  <a:schemeClr val="tx2"/>
                </a:solidFill>
                <a:latin typeface="Arial Narrow" panose="020B0606020202030204" pitchFamily="34" charset="0"/>
              </a:rPr>
              <a:t>el número de triángulos que se pueden contar como máximo en la siguiente figura</a:t>
            </a:r>
            <a:r>
              <a:rPr lang="es-PE" sz="2400" b="1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:</a:t>
            </a:r>
          </a:p>
          <a:p>
            <a:endParaRPr lang="es-PE" sz="2400" dirty="0">
              <a:solidFill>
                <a:schemeClr val="tx2"/>
              </a:solidFill>
              <a:latin typeface="Arial Narrow" panose="020B0606020202030204" pitchFamily="34" charset="0"/>
            </a:endParaRPr>
          </a:p>
          <a:p>
            <a:endParaRPr lang="es-PE" sz="2400" dirty="0" smtClean="0">
              <a:solidFill>
                <a:schemeClr val="tx2"/>
              </a:solidFill>
              <a:latin typeface="Arial Narrow" panose="020B0606020202030204" pitchFamily="34" charset="0"/>
            </a:endParaRPr>
          </a:p>
          <a:p>
            <a:endParaRPr lang="es-PE" sz="2400" dirty="0">
              <a:solidFill>
                <a:schemeClr val="tx2"/>
              </a:solidFill>
              <a:latin typeface="Arial Narrow" panose="020B0606020202030204" pitchFamily="34" charset="0"/>
            </a:endParaRPr>
          </a:p>
          <a:p>
            <a:endParaRPr lang="es-PE" sz="2400" dirty="0" smtClean="0">
              <a:solidFill>
                <a:schemeClr val="tx2"/>
              </a:solidFill>
              <a:latin typeface="Arial Narrow" panose="020B0606020202030204" pitchFamily="34" charset="0"/>
            </a:endParaRPr>
          </a:p>
          <a:p>
            <a:endParaRPr lang="es-PE" sz="2400" dirty="0">
              <a:solidFill>
                <a:schemeClr val="tx2"/>
              </a:solidFill>
              <a:latin typeface="Arial Narrow" panose="020B0606020202030204" pitchFamily="34" charset="0"/>
            </a:endParaRPr>
          </a:p>
          <a:p>
            <a:endParaRPr lang="es-PE" sz="2400" dirty="0">
              <a:solidFill>
                <a:schemeClr val="tx2"/>
              </a:solidFill>
              <a:latin typeface="Arial Narrow" panose="020B0606020202030204" pitchFamily="34" charset="0"/>
            </a:endParaRPr>
          </a:p>
          <a:p>
            <a:r>
              <a:rPr lang="es-PE" sz="2400" dirty="0">
                <a:solidFill>
                  <a:schemeClr val="tx2"/>
                </a:solidFill>
                <a:latin typeface="Arial Narrow" panose="020B0606020202030204" pitchFamily="34" charset="0"/>
              </a:rPr>
              <a:t> </a:t>
            </a:r>
          </a:p>
          <a:p>
            <a:r>
              <a:rPr lang="es-PE" sz="2400" dirty="0">
                <a:solidFill>
                  <a:schemeClr val="tx2"/>
                </a:solidFill>
                <a:latin typeface="Arial Narrow" panose="020B0606020202030204" pitchFamily="34" charset="0"/>
              </a:rPr>
              <a:t>a) 1505  b) 1627     c) 1684    d) 1714     e) 1785</a:t>
            </a:r>
          </a:p>
        </p:txBody>
      </p:sp>
      <p:grpSp>
        <p:nvGrpSpPr>
          <p:cNvPr id="8" name="Grupo 7"/>
          <p:cNvGrpSpPr/>
          <p:nvPr/>
        </p:nvGrpSpPr>
        <p:grpSpPr>
          <a:xfrm>
            <a:off x="7247519" y="1228481"/>
            <a:ext cx="4613924" cy="4386707"/>
            <a:chOff x="7247519" y="1228481"/>
            <a:chExt cx="4613924" cy="4386707"/>
          </a:xfrm>
        </p:grpSpPr>
        <p:pic>
          <p:nvPicPr>
            <p:cNvPr id="7" name="Imagen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247519" y="1228481"/>
              <a:ext cx="4613924" cy="2162175"/>
            </a:xfrm>
            <a:prstGeom prst="rect">
              <a:avLst/>
            </a:prstGeom>
          </p:spPr>
        </p:pic>
        <p:pic>
          <p:nvPicPr>
            <p:cNvPr id="5122" name="Picture 2" descr="http://didacticosgenius.com/web/images/productos/TOAUDVKUKE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47519" y="3390655"/>
              <a:ext cx="4613924" cy="22245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2642" y="2658817"/>
            <a:ext cx="3835400" cy="1463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1501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077531" y="413019"/>
            <a:ext cx="6405093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AutoNum type="arabicPeriod" startAt="12"/>
            </a:pPr>
            <a:r>
              <a:rPr lang="es-PE" sz="2400" b="1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Un </a:t>
            </a:r>
            <a:r>
              <a:rPr lang="es-PE" sz="2400" b="1" dirty="0">
                <a:solidFill>
                  <a:schemeClr val="tx2"/>
                </a:solidFill>
                <a:latin typeface="Arial Narrow" panose="020B0606020202030204" pitchFamily="34" charset="0"/>
              </a:rPr>
              <a:t>bolígrafo de tinta liquida cuesta S/.8 y un lápiz S/.5. se quiere gastar exactamente S/.86 de tal   forma que adquirimos la mayor cantidad posible de bolígrafos y lápices. ¿Cuál es esta cantidad máxima</a:t>
            </a:r>
            <a:r>
              <a:rPr lang="es-PE" sz="2400" b="1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?</a:t>
            </a:r>
          </a:p>
          <a:p>
            <a:pPr algn="just"/>
            <a:endParaRPr lang="es-PE" sz="2400" b="1" dirty="0" smtClean="0">
              <a:solidFill>
                <a:schemeClr val="tx2"/>
              </a:solidFill>
              <a:latin typeface="Arial Narrow" panose="020B0606020202030204" pitchFamily="34" charset="0"/>
            </a:endParaRPr>
          </a:p>
          <a:p>
            <a:pPr algn="just"/>
            <a:endParaRPr lang="es-PE" sz="2400" b="1" dirty="0">
              <a:solidFill>
                <a:schemeClr val="tx2"/>
              </a:solidFill>
              <a:latin typeface="Arial Narrow" panose="020B0606020202030204" pitchFamily="34" charset="0"/>
            </a:endParaRPr>
          </a:p>
          <a:p>
            <a:pPr algn="just"/>
            <a:r>
              <a:rPr lang="es-PE" sz="2400" dirty="0">
                <a:solidFill>
                  <a:schemeClr val="tx2"/>
                </a:solidFill>
                <a:latin typeface="Arial Narrow" panose="020B0606020202030204" pitchFamily="34" charset="0"/>
              </a:rPr>
              <a:t>a) 12         b) 14        c) 16     d) 13          e) 18 </a:t>
            </a:r>
          </a:p>
          <a:p>
            <a:pPr algn="just"/>
            <a:endParaRPr lang="es-PE" sz="2400" b="1" dirty="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  <p:sp>
        <p:nvSpPr>
          <p:cNvPr id="3" name="Rectángulo redondeado 2"/>
          <p:cNvSpPr/>
          <p:nvPr/>
        </p:nvSpPr>
        <p:spPr>
          <a:xfrm>
            <a:off x="603160" y="218941"/>
            <a:ext cx="7353836" cy="3595443"/>
          </a:xfrm>
          <a:prstGeom prst="roundRect">
            <a:avLst/>
          </a:prstGeom>
          <a:noFill/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pic>
        <p:nvPicPr>
          <p:cNvPr id="6146" name="Picture 2" descr="http://cache4.asset-cache.net/xc/481454513.jpg?v=2&amp;c=IWSAsset&amp;k=2&amp;d=oH183gsyzrpbbFjUP25yBnaBGZuUrUgiU-D5lVld0jjANvBITEkxz4s9bX09nrPB0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19722" y1="28421" x2="19722" y2="28421"/>
                        <a14:foregroundMark x1="20833" y1="25474" x2="20833" y2="25474"/>
                        <a14:foregroundMark x1="22778" y1="24000" x2="22778" y2="24000"/>
                        <a14:foregroundMark x1="79444" y1="28211" x2="79444" y2="28211"/>
                        <a14:foregroundMark x1="73611" y1="21474" x2="73611" y2="21474"/>
                        <a14:foregroundMark x1="76667" y1="23158" x2="76667" y2="23158"/>
                        <a14:foregroundMark x1="77222" y1="24000" x2="77222" y2="24000"/>
                        <a14:foregroundMark x1="77222" y1="24000" x2="77222" y2="2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9700" y="709234"/>
            <a:ext cx="3597500" cy="452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0268" b="100000" l="0" r="46667">
                        <a14:foregroundMark x1="31667" y1="76174" x2="31667" y2="76174"/>
                        <a14:foregroundMark x1="27333" y1="58389" x2="27333" y2="58389"/>
                        <a14:foregroundMark x1="27667" y1="54027" x2="27667" y2="54027"/>
                        <a14:foregroundMark x1="27333" y1="52685" x2="27333" y2="52685"/>
                        <a14:foregroundMark x1="33667" y1="46309" x2="33667" y2="46309"/>
                        <a14:foregroundMark x1="29667" y1="41946" x2="29667" y2="41946"/>
                        <a14:foregroundMark x1="26333" y1="42617" x2="26333" y2="42617"/>
                        <a14:foregroundMark x1="16000" y1="83221" x2="16000" y2="83221"/>
                        <a14:foregroundMark x1="15000" y1="76510" x2="15000" y2="76510"/>
                        <a14:foregroundMark x1="21333" y1="76174" x2="21333" y2="76174"/>
                        <a14:foregroundMark x1="25000" y1="82886" x2="25000" y2="82886"/>
                        <a14:foregroundMark x1="23333" y1="91611" x2="23333" y2="91611"/>
                        <a14:foregroundMark x1="14667" y1="87919" x2="14667" y2="87919"/>
                        <a14:foregroundMark x1="14667" y1="87584" x2="14667" y2="87584"/>
                        <a14:foregroundMark x1="24667" y1="92953" x2="24667" y2="92953"/>
                        <a14:foregroundMark x1="31667" y1="95302" x2="31667" y2="95302"/>
                        <a14:foregroundMark x1="21000" y1="63758" x2="21000" y2="63758"/>
                        <a14:foregroundMark x1="20667" y1="62081" x2="20667" y2="62081"/>
                        <a14:foregroundMark x1="24667" y1="61745" x2="24667" y2="61745"/>
                        <a14:foregroundMark x1="25667" y1="61745" x2="25667" y2="61745"/>
                        <a14:foregroundMark x1="27333" y1="62081" x2="27333" y2="62081"/>
                        <a14:backgroundMark x1="43000" y1="30201" x2="43000" y2="30201"/>
                        <a14:backgroundMark x1="48000" y1="22483" x2="48000" y2="22483"/>
                        <a14:backgroundMark x1="63333" y1="17114" x2="63333" y2="17114"/>
                        <a14:backgroundMark x1="63667" y1="16779" x2="63667" y2="16779"/>
                        <a14:backgroundMark x1="67000" y1="22483" x2="67000" y2="22483"/>
                        <a14:backgroundMark x1="63000" y1="32886" x2="63000" y2="32886"/>
                        <a14:backgroundMark x1="63667" y1="34899" x2="63667" y2="34899"/>
                        <a14:backgroundMark x1="64333" y1="20470" x2="64333" y2="20470"/>
                        <a14:backgroundMark x1="59667" y1="15436" x2="59667" y2="15436"/>
                        <a14:backgroundMark x1="54000" y1="15436" x2="54000" y2="15436"/>
                        <a14:backgroundMark x1="53333" y1="15436" x2="53333" y2="15436"/>
                        <a14:backgroundMark x1="51333" y1="18121" x2="51333" y2="18121"/>
                      </a14:backgroundRemoval>
                    </a14:imgEffect>
                  </a14:imgLayer>
                </a14:imgProps>
              </a:ext>
            </a:extLst>
          </a:blip>
          <a:srcRect t="30289" r="47643"/>
          <a:stretch/>
        </p:blipFill>
        <p:spPr>
          <a:xfrm>
            <a:off x="744827" y="3639579"/>
            <a:ext cx="2410497" cy="3188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383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729802" y="1505480"/>
            <a:ext cx="6096000" cy="3108543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algn="just">
              <a:buAutoNum type="arabicPeriod" startAt="13"/>
            </a:pPr>
            <a:r>
              <a:rPr lang="es-PE" sz="2800" b="1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Se </a:t>
            </a:r>
            <a:r>
              <a:rPr lang="es-PE" sz="2800" b="1" dirty="0">
                <a:solidFill>
                  <a:schemeClr val="tx2"/>
                </a:solidFill>
                <a:latin typeface="Arial Narrow" panose="020B0606020202030204" pitchFamily="34" charset="0"/>
              </a:rPr>
              <a:t>debe pagar  S/. 184 con monedas de S/. 2 y S/. 5. ¿Cuántas monedas como máximo se deben emplear</a:t>
            </a:r>
            <a:r>
              <a:rPr lang="es-PE" sz="2800" b="1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?</a:t>
            </a:r>
          </a:p>
          <a:p>
            <a:pPr algn="just"/>
            <a:endParaRPr lang="es-PE" sz="2800" dirty="0" smtClean="0">
              <a:solidFill>
                <a:schemeClr val="tx2"/>
              </a:solidFill>
              <a:latin typeface="Arial Narrow" panose="020B0606020202030204" pitchFamily="34" charset="0"/>
            </a:endParaRPr>
          </a:p>
          <a:p>
            <a:pPr algn="just"/>
            <a:endParaRPr lang="es-PE" sz="2800" dirty="0">
              <a:solidFill>
                <a:schemeClr val="tx2"/>
              </a:solidFill>
              <a:latin typeface="Arial Narrow" panose="020B0606020202030204" pitchFamily="34" charset="0"/>
            </a:endParaRPr>
          </a:p>
          <a:p>
            <a:pPr algn="just"/>
            <a:r>
              <a:rPr lang="es-PE" sz="2800" dirty="0">
                <a:solidFill>
                  <a:schemeClr val="tx2"/>
                </a:solidFill>
                <a:latin typeface="Arial Narrow" panose="020B0606020202030204" pitchFamily="34" charset="0"/>
              </a:rPr>
              <a:t>a) </a:t>
            </a:r>
            <a:r>
              <a:rPr lang="es-PE" sz="2800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80     b</a:t>
            </a:r>
            <a:r>
              <a:rPr lang="es-PE" sz="2800" dirty="0">
                <a:solidFill>
                  <a:schemeClr val="tx2"/>
                </a:solidFill>
                <a:latin typeface="Arial Narrow" panose="020B0606020202030204" pitchFamily="34" charset="0"/>
              </a:rPr>
              <a:t>) 82	</a:t>
            </a:r>
            <a:r>
              <a:rPr lang="es-PE" sz="2800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  c</a:t>
            </a:r>
            <a:r>
              <a:rPr lang="es-PE" sz="2800" dirty="0">
                <a:solidFill>
                  <a:schemeClr val="tx2"/>
                </a:solidFill>
                <a:latin typeface="Arial Narrow" panose="020B0606020202030204" pitchFamily="34" charset="0"/>
              </a:rPr>
              <a:t>) 89	</a:t>
            </a:r>
            <a:r>
              <a:rPr lang="es-PE" sz="2800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   d</a:t>
            </a:r>
            <a:r>
              <a:rPr lang="es-PE" sz="2800" dirty="0">
                <a:solidFill>
                  <a:schemeClr val="tx2"/>
                </a:solidFill>
                <a:latin typeface="Arial Narrow" panose="020B0606020202030204" pitchFamily="34" charset="0"/>
              </a:rPr>
              <a:t>) 75	</a:t>
            </a:r>
            <a:r>
              <a:rPr lang="es-PE" sz="2800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    e</a:t>
            </a:r>
            <a:r>
              <a:rPr lang="es-PE" sz="2800" dirty="0">
                <a:solidFill>
                  <a:schemeClr val="tx2"/>
                </a:solidFill>
                <a:latin typeface="Arial Narrow" panose="020B0606020202030204" pitchFamily="34" charset="0"/>
              </a:rPr>
              <a:t>) 49</a:t>
            </a:r>
          </a:p>
          <a:p>
            <a:pPr algn="just"/>
            <a:endParaRPr lang="es-PE" sz="2800" dirty="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  <p:pic>
        <p:nvPicPr>
          <p:cNvPr id="7170" name="Picture 2" descr="http://images.clipartlogo.com/files/ss/original/313/31321024/pile-of-coins-with-dollar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345" b="100000" l="10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8353" y="1505480"/>
            <a:ext cx="3563224" cy="3444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0198" y="4783697"/>
            <a:ext cx="2996215" cy="2074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06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493881" y="1051552"/>
            <a:ext cx="981377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AutoNum type="arabicPeriod" startAt="14"/>
            </a:pPr>
            <a:r>
              <a:rPr lang="es-PE" sz="2800" b="1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¿</a:t>
            </a:r>
            <a:r>
              <a:rPr lang="es-PE" sz="2800" b="1" dirty="0">
                <a:solidFill>
                  <a:schemeClr val="tx2"/>
                </a:solidFill>
                <a:latin typeface="Arial Narrow" panose="020B0606020202030204" pitchFamily="34" charset="0"/>
              </a:rPr>
              <a:t>Cuántos cortes como mínimo se debe dar a un pastel para tener 8 porciones iguales</a:t>
            </a:r>
            <a:r>
              <a:rPr lang="es-PE" sz="2800" b="1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?</a:t>
            </a:r>
          </a:p>
          <a:p>
            <a:pPr algn="just"/>
            <a:endParaRPr lang="es-PE" sz="2800" dirty="0" smtClean="0">
              <a:solidFill>
                <a:schemeClr val="tx2"/>
              </a:solidFill>
              <a:latin typeface="Arial Narrow" panose="020B0606020202030204" pitchFamily="34" charset="0"/>
            </a:endParaRPr>
          </a:p>
          <a:p>
            <a:pPr algn="just"/>
            <a:endParaRPr lang="es-PE" sz="2800" dirty="0" smtClean="0">
              <a:solidFill>
                <a:schemeClr val="tx2"/>
              </a:solidFill>
              <a:latin typeface="Arial Narrow" panose="020B0606020202030204" pitchFamily="34" charset="0"/>
            </a:endParaRPr>
          </a:p>
          <a:p>
            <a:pPr algn="just"/>
            <a:endParaRPr lang="es-PE" sz="2800" dirty="0">
              <a:solidFill>
                <a:schemeClr val="tx2"/>
              </a:solidFill>
              <a:latin typeface="Arial Narrow" panose="020B0606020202030204" pitchFamily="34" charset="0"/>
            </a:endParaRPr>
          </a:p>
          <a:p>
            <a:pPr algn="just"/>
            <a:r>
              <a:rPr lang="es-PE" sz="2800" dirty="0">
                <a:solidFill>
                  <a:schemeClr val="tx2"/>
                </a:solidFill>
                <a:latin typeface="Arial Narrow" panose="020B0606020202030204" pitchFamily="34" charset="0"/>
              </a:rPr>
              <a:t>a) 2	b) 3	c) 4	d) 5	e) 6</a:t>
            </a:r>
          </a:p>
          <a:p>
            <a:pPr algn="just"/>
            <a:endParaRPr lang="es-PE" sz="2800" dirty="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  <p:sp>
        <p:nvSpPr>
          <p:cNvPr id="3" name="Rectángulo redondeado 2"/>
          <p:cNvSpPr/>
          <p:nvPr/>
        </p:nvSpPr>
        <p:spPr>
          <a:xfrm>
            <a:off x="824179" y="734096"/>
            <a:ext cx="10766807" cy="1712890"/>
          </a:xfrm>
          <a:prstGeom prst="roundRect">
            <a:avLst/>
          </a:prstGeom>
          <a:noFill/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9668" l="0" r="89711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95371" y="3116906"/>
            <a:ext cx="3953948" cy="3180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906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3709115" y="636054"/>
            <a:ext cx="8062175" cy="4770537"/>
          </a:xfrm>
          <a:prstGeom prst="rect">
            <a:avLst/>
          </a:prstGeom>
          <a:noFill/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indent="-342900" algn="just">
              <a:buAutoNum type="arabicPeriod" startAt="15"/>
            </a:pPr>
            <a:r>
              <a:rPr lang="es-PE" sz="2800" b="1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¿Cuántos cuadraditos </a:t>
            </a:r>
            <a:r>
              <a:rPr lang="es-PE" sz="2800" b="1" dirty="0">
                <a:solidFill>
                  <a:schemeClr val="tx2"/>
                </a:solidFill>
                <a:latin typeface="Arial Narrow" panose="020B0606020202030204" pitchFamily="34" charset="0"/>
              </a:rPr>
              <a:t>pintados se contarán en la </a:t>
            </a:r>
            <a:r>
              <a:rPr lang="es-PE" sz="2800" b="1" dirty="0" err="1">
                <a:solidFill>
                  <a:schemeClr val="tx2"/>
                </a:solidFill>
                <a:latin typeface="Arial Narrow" panose="020B0606020202030204" pitchFamily="34" charset="0"/>
              </a:rPr>
              <a:t>fíg</a:t>
            </a:r>
            <a:r>
              <a:rPr lang="es-PE" sz="2800" b="1" dirty="0">
                <a:solidFill>
                  <a:schemeClr val="tx2"/>
                </a:solidFill>
                <a:latin typeface="Arial Narrow" panose="020B0606020202030204" pitchFamily="34" charset="0"/>
              </a:rPr>
              <a:t>. (75</a:t>
            </a:r>
            <a:r>
              <a:rPr lang="es-PE" sz="2800" b="1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)?</a:t>
            </a:r>
          </a:p>
          <a:p>
            <a:pPr algn="just"/>
            <a:endParaRPr lang="es-PE" sz="2800" dirty="0">
              <a:solidFill>
                <a:schemeClr val="tx2"/>
              </a:solidFill>
              <a:latin typeface="Arial Narrow" panose="020B0606020202030204" pitchFamily="34" charset="0"/>
            </a:endParaRPr>
          </a:p>
          <a:p>
            <a:pPr algn="just"/>
            <a:r>
              <a:rPr lang="es-PE" sz="2800" b="1" dirty="0">
                <a:solidFill>
                  <a:schemeClr val="tx2"/>
                </a:solidFill>
                <a:latin typeface="Arial Narrow" panose="020B0606020202030204" pitchFamily="34" charset="0"/>
              </a:rPr>
              <a:t>De la figura</a:t>
            </a:r>
            <a:r>
              <a:rPr lang="es-PE" sz="2800" b="1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:</a:t>
            </a:r>
          </a:p>
          <a:p>
            <a:pPr algn="just"/>
            <a:endParaRPr lang="es-PE" sz="2800" b="1" dirty="0">
              <a:solidFill>
                <a:schemeClr val="tx2"/>
              </a:solidFill>
              <a:latin typeface="Arial Narrow" panose="020B0606020202030204" pitchFamily="34" charset="0"/>
            </a:endParaRPr>
          </a:p>
          <a:p>
            <a:pPr algn="just"/>
            <a:endParaRPr lang="es-PE" sz="2800" b="1" dirty="0" smtClean="0">
              <a:solidFill>
                <a:schemeClr val="tx2"/>
              </a:solidFill>
              <a:latin typeface="Arial Narrow" panose="020B0606020202030204" pitchFamily="34" charset="0"/>
            </a:endParaRPr>
          </a:p>
          <a:p>
            <a:pPr algn="just"/>
            <a:endParaRPr lang="es-PE" sz="2800" b="1" dirty="0">
              <a:solidFill>
                <a:schemeClr val="tx2"/>
              </a:solidFill>
              <a:latin typeface="Arial Narrow" panose="020B0606020202030204" pitchFamily="34" charset="0"/>
            </a:endParaRPr>
          </a:p>
          <a:p>
            <a:pPr algn="just"/>
            <a:r>
              <a:rPr lang="es-PE" sz="2800" dirty="0">
                <a:solidFill>
                  <a:schemeClr val="tx2"/>
                </a:solidFill>
                <a:latin typeface="Arial Narrow" panose="020B0606020202030204" pitchFamily="34" charset="0"/>
              </a:rPr>
              <a:t> </a:t>
            </a:r>
          </a:p>
          <a:p>
            <a:pPr algn="ctr"/>
            <a:endParaRPr lang="es-PE" sz="2800" dirty="0" smtClean="0">
              <a:solidFill>
                <a:schemeClr val="tx2"/>
              </a:solidFill>
              <a:latin typeface="Arial Narrow" panose="020B0606020202030204" pitchFamily="34" charset="0"/>
            </a:endParaRPr>
          </a:p>
          <a:p>
            <a:pPr algn="ctr"/>
            <a:endParaRPr lang="es-PE" sz="2800" dirty="0" smtClean="0">
              <a:solidFill>
                <a:schemeClr val="tx2"/>
              </a:solidFill>
              <a:latin typeface="Arial Narrow" panose="020B0606020202030204" pitchFamily="34" charset="0"/>
            </a:endParaRPr>
          </a:p>
          <a:p>
            <a:pPr algn="ctr"/>
            <a:r>
              <a:rPr lang="es-PE" sz="2400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a</a:t>
            </a:r>
            <a:r>
              <a:rPr lang="es-PE" sz="2400" dirty="0">
                <a:solidFill>
                  <a:schemeClr val="tx2"/>
                </a:solidFill>
                <a:latin typeface="Arial Narrow" panose="020B0606020202030204" pitchFamily="34" charset="0"/>
              </a:rPr>
              <a:t>) 6500  </a:t>
            </a:r>
            <a:r>
              <a:rPr lang="es-PE" sz="2400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    b</a:t>
            </a:r>
            <a:r>
              <a:rPr lang="es-PE" sz="2400" dirty="0">
                <a:solidFill>
                  <a:schemeClr val="tx2"/>
                </a:solidFill>
                <a:latin typeface="Arial Narrow" panose="020B0606020202030204" pitchFamily="34" charset="0"/>
              </a:rPr>
              <a:t>) 7500 </a:t>
            </a:r>
            <a:r>
              <a:rPr lang="es-PE" sz="2400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     c</a:t>
            </a:r>
            <a:r>
              <a:rPr lang="es-PE" sz="2400" dirty="0">
                <a:solidFill>
                  <a:schemeClr val="tx2"/>
                </a:solidFill>
                <a:latin typeface="Arial Narrow" panose="020B0606020202030204" pitchFamily="34" charset="0"/>
              </a:rPr>
              <a:t>) 8500 	d) 4500	  e) 5550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391" y="2078202"/>
            <a:ext cx="3962400" cy="2195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4120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redondeado 4"/>
          <p:cNvSpPr/>
          <p:nvPr/>
        </p:nvSpPr>
        <p:spPr>
          <a:xfrm>
            <a:off x="6976057" y="1624764"/>
            <a:ext cx="5112912" cy="1532334"/>
          </a:xfrm>
          <a:prstGeom prst="roundRect">
            <a:avLst/>
          </a:prstGeom>
          <a:noFill/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indent="-342900" algn="just">
              <a:buAutoNum type="arabicPeriod" startAt="16"/>
            </a:pPr>
            <a:r>
              <a:rPr lang="es-PE" sz="2800" b="1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De </a:t>
            </a:r>
            <a:r>
              <a:rPr lang="es-PE" sz="2800" b="1" dirty="0">
                <a:solidFill>
                  <a:schemeClr val="tx2"/>
                </a:solidFill>
                <a:latin typeface="Arial Narrow" panose="020B0606020202030204" pitchFamily="34" charset="0"/>
              </a:rPr>
              <a:t>cuántas formas se puede leer la palabra “</a:t>
            </a:r>
            <a:r>
              <a:rPr lang="es-PE" sz="2800" b="1" dirty="0" err="1">
                <a:solidFill>
                  <a:schemeClr val="tx2"/>
                </a:solidFill>
                <a:latin typeface="Arial Narrow" panose="020B0606020202030204" pitchFamily="34" charset="0"/>
              </a:rPr>
              <a:t>pomalca</a:t>
            </a:r>
            <a:r>
              <a:rPr lang="es-PE" sz="2800" b="1" dirty="0">
                <a:solidFill>
                  <a:schemeClr val="tx2"/>
                </a:solidFill>
                <a:latin typeface="Arial Narrow" panose="020B0606020202030204" pitchFamily="34" charset="0"/>
              </a:rPr>
              <a:t>” en</a:t>
            </a:r>
            <a:r>
              <a:rPr lang="es-PE" sz="2800" b="1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:</a:t>
            </a:r>
          </a:p>
          <a:p>
            <a:pPr algn="just"/>
            <a:endParaRPr lang="es-PE" sz="2800" b="1" dirty="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7083380" y="3526218"/>
            <a:ext cx="4898265" cy="954107"/>
          </a:xfrm>
          <a:prstGeom prst="rect">
            <a:avLst/>
          </a:prstGeom>
          <a:noFill/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pt-BR" sz="2800" dirty="0">
                <a:solidFill>
                  <a:schemeClr val="tx2"/>
                </a:solidFill>
                <a:latin typeface="Arial Narrow" panose="020B0606020202030204" pitchFamily="34" charset="0"/>
              </a:rPr>
              <a:t>a) 128    b) 8    c) 16    d) 64    e) 32</a:t>
            </a:r>
          </a:p>
          <a:p>
            <a:endParaRPr lang="pt-BR" sz="2800" dirty="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46505" y1="42486" x2="46505" y2="42486"/>
                        <a14:foregroundMark x1="44355" y1="39017" x2="44355" y2="39017"/>
                        <a14:foregroundMark x1="45430" y1="39017" x2="45430" y2="39017"/>
                        <a14:foregroundMark x1="51075" y1="39017" x2="51075" y2="39017"/>
                        <a14:foregroundMark x1="55645" y1="38439" x2="55645" y2="38439"/>
                        <a14:foregroundMark x1="56720" y1="37861" x2="56720" y2="37861"/>
                        <a14:foregroundMark x1="57527" y1="35838" x2="57527" y2="35838"/>
                        <a14:foregroundMark x1="58333" y1="36705" x2="58333" y2="36705"/>
                        <a14:foregroundMark x1="58602" y1="39017" x2="58602" y2="39017"/>
                        <a14:foregroundMark x1="47043" y1="40462" x2="47043" y2="40462"/>
                        <a14:foregroundMark x1="44892" y1="40173" x2="44892" y2="40173"/>
                        <a14:foregroundMark x1="31720" y1="22543" x2="31720" y2="22543"/>
                        <a14:foregroundMark x1="30914" y1="13295" x2="30914" y2="13295"/>
                        <a14:foregroundMark x1="19624" y1="31214" x2="19624" y2="31214"/>
                        <a14:foregroundMark x1="13441" y1="24566" x2="13441" y2="24566"/>
                        <a14:foregroundMark x1="24462" y1="34971" x2="24462" y2="34971"/>
                        <a14:foregroundMark x1="45161" y1="19364" x2="45161" y2="19364"/>
                        <a14:foregroundMark x1="45430" y1="12717" x2="45430" y2="12717"/>
                        <a14:foregroundMark x1="58871" y1="23699" x2="58871" y2="23699"/>
                        <a14:foregroundMark x1="62903" y1="15029" x2="62903" y2="15029"/>
                        <a14:foregroundMark x1="77151" y1="23699" x2="77151" y2="23699"/>
                        <a14:foregroundMark x1="73118" y1="26590" x2="73118" y2="26590"/>
                        <a14:foregroundMark x1="44086" y1="39017" x2="44086" y2="39017"/>
                        <a14:foregroundMark x1="41935" y1="41618" x2="41935" y2="41618"/>
                        <a14:foregroundMark x1="47043" y1="43353" x2="47043" y2="43353"/>
                        <a14:foregroundMark x1="55376" y1="36127" x2="55376" y2="36127"/>
                        <a14:foregroundMark x1="55376" y1="36127" x2="55376" y2="3612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93499" y="4849446"/>
            <a:ext cx="1943368" cy="1807541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157" y="1367985"/>
            <a:ext cx="6011862" cy="357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17415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ángulo 49"/>
          <p:cNvSpPr/>
          <p:nvPr/>
        </p:nvSpPr>
        <p:spPr>
          <a:xfrm>
            <a:off x="1787008" y="511477"/>
            <a:ext cx="9572157" cy="4401205"/>
          </a:xfrm>
          <a:prstGeom prst="rect">
            <a:avLst/>
          </a:prstGeom>
          <a:noFill/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PE" sz="2800" b="1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17. ¿De </a:t>
            </a:r>
            <a:r>
              <a:rPr lang="es-PE" sz="2800" b="1" dirty="0">
                <a:solidFill>
                  <a:schemeClr val="tx2"/>
                </a:solidFill>
                <a:latin typeface="Arial Narrow" panose="020B0606020202030204" pitchFamily="34" charset="0"/>
              </a:rPr>
              <a:t>cuántas formas se puede leer la palabra “LICUAR</a:t>
            </a:r>
            <a:r>
              <a:rPr lang="es-PE" sz="2800" b="1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”?</a:t>
            </a:r>
          </a:p>
          <a:p>
            <a:endParaRPr lang="es-PE" sz="2800" dirty="0">
              <a:solidFill>
                <a:schemeClr val="tx2"/>
              </a:solidFill>
              <a:latin typeface="Arial Narrow" panose="020B0606020202030204" pitchFamily="34" charset="0"/>
            </a:endParaRPr>
          </a:p>
          <a:p>
            <a:endParaRPr lang="es-PE" sz="2800" dirty="0">
              <a:solidFill>
                <a:schemeClr val="tx2"/>
              </a:solidFill>
              <a:latin typeface="Arial Narrow" panose="020B0606020202030204" pitchFamily="34" charset="0"/>
            </a:endParaRPr>
          </a:p>
          <a:p>
            <a:r>
              <a:rPr lang="es-PE" sz="2800" dirty="0">
                <a:solidFill>
                  <a:schemeClr val="tx2"/>
                </a:solidFill>
                <a:latin typeface="Arial Narrow" panose="020B0606020202030204" pitchFamily="34" charset="0"/>
              </a:rPr>
              <a:t>a) 6</a:t>
            </a:r>
          </a:p>
          <a:p>
            <a:r>
              <a:rPr lang="es-PE" sz="2800" dirty="0">
                <a:solidFill>
                  <a:schemeClr val="tx2"/>
                </a:solidFill>
                <a:latin typeface="Arial Narrow" panose="020B0606020202030204" pitchFamily="34" charset="0"/>
              </a:rPr>
              <a:t>b) 8</a:t>
            </a:r>
          </a:p>
          <a:p>
            <a:r>
              <a:rPr lang="es-PE" sz="2800" dirty="0">
                <a:solidFill>
                  <a:schemeClr val="tx2"/>
                </a:solidFill>
                <a:latin typeface="Arial Narrow" panose="020B0606020202030204" pitchFamily="34" charset="0"/>
              </a:rPr>
              <a:t>c) 16</a:t>
            </a:r>
          </a:p>
          <a:p>
            <a:r>
              <a:rPr lang="es-PE" sz="2800" dirty="0">
                <a:solidFill>
                  <a:schemeClr val="tx2"/>
                </a:solidFill>
                <a:latin typeface="Arial Narrow" panose="020B0606020202030204" pitchFamily="34" charset="0"/>
              </a:rPr>
              <a:t>d) 32</a:t>
            </a:r>
          </a:p>
          <a:p>
            <a:r>
              <a:rPr lang="es-PE" sz="2800" dirty="0">
                <a:solidFill>
                  <a:schemeClr val="tx2"/>
                </a:solidFill>
                <a:latin typeface="Arial Narrow" panose="020B0606020202030204" pitchFamily="34" charset="0"/>
              </a:rPr>
              <a:t>e) </a:t>
            </a:r>
            <a:r>
              <a:rPr lang="es-PE" sz="2800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64</a:t>
            </a:r>
          </a:p>
          <a:p>
            <a:endParaRPr lang="es-PE" sz="2800" dirty="0">
              <a:solidFill>
                <a:schemeClr val="tx2"/>
              </a:solidFill>
              <a:latin typeface="Arial Narrow" panose="020B0606020202030204" pitchFamily="34" charset="0"/>
            </a:endParaRPr>
          </a:p>
          <a:p>
            <a:endParaRPr lang="es-PE" sz="2800" dirty="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  <p:pic>
        <p:nvPicPr>
          <p:cNvPr id="51" name="Imagen 5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8953" y="1413337"/>
            <a:ext cx="4006166" cy="3029874"/>
          </a:xfrm>
          <a:prstGeom prst="rect">
            <a:avLst/>
          </a:prstGeom>
        </p:spPr>
      </p:pic>
      <p:pic>
        <p:nvPicPr>
          <p:cNvPr id="52" name="Imagen 5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9207" b="53236" l="70846" r="94984"/>
                    </a14:imgEffect>
                  </a14:imgLayer>
                </a14:imgProps>
              </a:ext>
            </a:extLst>
          </a:blip>
          <a:srcRect l="75573" t="19443" r="7261" b="53176"/>
          <a:stretch/>
        </p:blipFill>
        <p:spPr>
          <a:xfrm>
            <a:off x="9563457" y="3515139"/>
            <a:ext cx="2704562" cy="32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933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/>
        </p:nvSpPr>
        <p:spPr>
          <a:xfrm>
            <a:off x="3046115" y="636259"/>
            <a:ext cx="87270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PROBLEMAS DIVERSOS</a:t>
            </a:r>
            <a:endParaRPr lang="es-ES" sz="5400" b="1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  <a:effectLst>
                <a:glow rad="1397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1026" name="Picture 2" descr="https://educutmxli.files.wordpress.com/2014/06/ap8_kids1.gif?w=560&amp;h=20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5869" y="3454647"/>
            <a:ext cx="7537315" cy="3010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9675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832834" y="1540948"/>
            <a:ext cx="5877059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AutoNum type="arabicPeriod" startAt="18"/>
            </a:pPr>
            <a:r>
              <a:rPr lang="es-PE" sz="3200" b="1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 En </a:t>
            </a:r>
            <a:r>
              <a:rPr lang="es-PE" sz="3200" b="1" dirty="0">
                <a:solidFill>
                  <a:schemeClr val="tx2"/>
                </a:solidFill>
                <a:latin typeface="Arial Narrow" panose="020B0606020202030204" pitchFamily="34" charset="0"/>
              </a:rPr>
              <a:t>una fábrica trabajan tres padres y tres hijos. ¿Cuál es el menor número de personas que pueden trabajar en esa fábrica</a:t>
            </a:r>
            <a:r>
              <a:rPr lang="es-PE" sz="3200" b="1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?</a:t>
            </a:r>
          </a:p>
          <a:p>
            <a:pPr algn="just"/>
            <a:endParaRPr lang="es-PE" sz="3200" dirty="0" smtClean="0">
              <a:solidFill>
                <a:schemeClr val="tx2"/>
              </a:solidFill>
              <a:latin typeface="Arial Narrow" panose="020B0606020202030204" pitchFamily="34" charset="0"/>
            </a:endParaRPr>
          </a:p>
          <a:p>
            <a:pPr algn="just"/>
            <a:endParaRPr lang="es-PE" sz="3200" dirty="0">
              <a:solidFill>
                <a:schemeClr val="tx2"/>
              </a:solidFill>
              <a:latin typeface="Arial Narrow" panose="020B0606020202030204" pitchFamily="34" charset="0"/>
            </a:endParaRPr>
          </a:p>
          <a:p>
            <a:pPr algn="just"/>
            <a:r>
              <a:rPr lang="es-PE" sz="3200" dirty="0">
                <a:solidFill>
                  <a:schemeClr val="tx2"/>
                </a:solidFill>
                <a:latin typeface="Arial Narrow" panose="020B0606020202030204" pitchFamily="34" charset="0"/>
              </a:rPr>
              <a:t>a) 2	b) 3	c) 4	d) 5	e) 6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41000" y1="15180" x2="41000" y2="15180"/>
                        <a14:foregroundMark x1="49000" y1="13022" x2="49000" y2="13022"/>
                        <a14:foregroundMark x1="42923" y1="11799" x2="42923" y2="11799"/>
                        <a14:foregroundMark x1="35538" y1="12302" x2="35538" y2="12302"/>
                        <a14:foregroundMark x1="33308" y1="14676" x2="33308" y2="14676"/>
                        <a14:foregroundMark x1="35231" y1="18345" x2="35231" y2="18345"/>
                        <a14:foregroundMark x1="34615" y1="13957" x2="34615" y2="13957"/>
                        <a14:foregroundMark x1="33692" y1="11295" x2="33692" y2="11295"/>
                        <a14:foregroundMark x1="36846" y1="7410" x2="36846" y2="7410"/>
                        <a14:foregroundMark x1="36846" y1="13022" x2="36846" y2="13022"/>
                        <a14:foregroundMark x1="36846" y1="16906" x2="36846" y2="16906"/>
                        <a14:foregroundMark x1="36846" y1="19568" x2="36846" y2="19568"/>
                        <a14:foregroundMark x1="37462" y1="36906" x2="37462" y2="36906"/>
                        <a14:foregroundMark x1="36846" y1="31295" x2="36846" y2="31295"/>
                        <a14:foregroundMark x1="37846" y1="32014" x2="37846" y2="32014"/>
                        <a14:foregroundMark x1="39385" y1="32014" x2="39385" y2="32014"/>
                        <a14:foregroundMark x1="42308" y1="31295" x2="42308" y2="31295"/>
                        <a14:foregroundMark x1="43846" y1="31295" x2="43846" y2="31295"/>
                        <a14:foregroundMark x1="45462" y1="30791" x2="45462" y2="30791"/>
                        <a14:foregroundMark x1="49000" y1="30791" x2="49000" y2="30791"/>
                        <a14:foregroundMark x1="49000" y1="31295" x2="49000" y2="31295"/>
                        <a14:foregroundMark x1="40077" y1="32014" x2="40077" y2="32014"/>
                        <a14:foregroundMark x1="38769" y1="32950" x2="38769" y2="32950"/>
                        <a14:foregroundMark x1="46077" y1="33453" x2="46077" y2="33453"/>
                        <a14:foregroundMark x1="48000" y1="33453" x2="48000" y2="33453"/>
                        <a14:foregroundMark x1="72231" y1="66331" x2="72231" y2="66331"/>
                        <a14:foregroundMark x1="72231" y1="66331" x2="72231" y2="66331"/>
                        <a14:foregroundMark x1="72538" y1="68345" x2="72538" y2="68345"/>
                        <a14:foregroundMark x1="74462" y1="70504" x2="74462" y2="70504"/>
                        <a14:foregroundMark x1="74462" y1="71223" x2="74462" y2="71223"/>
                        <a14:foregroundMark x1="75154" y1="65612" x2="75154" y2="65612"/>
                        <a14:foregroundMark x1="76077" y1="65396" x2="76077" y2="65396"/>
                        <a14:foregroundMark x1="71308" y1="64388" x2="71308" y2="64388"/>
                        <a14:foregroundMark x1="77385" y1="65899" x2="77385" y2="65899"/>
                        <a14:foregroundMark x1="76077" y1="65899" x2="76077" y2="65899"/>
                        <a14:foregroundMark x1="72538" y1="72662" x2="72538" y2="72662"/>
                        <a14:foregroundMark x1="71923" y1="70000" x2="71923" y2="70000"/>
                        <a14:foregroundMark x1="71923" y1="70000" x2="71923" y2="70000"/>
                        <a14:foregroundMark x1="71923" y1="70288" x2="71923" y2="70288"/>
                        <a14:foregroundMark x1="76692" y1="72950" x2="76692" y2="72950"/>
                        <a14:foregroundMark x1="53769" y1="74892" x2="53769" y2="74892"/>
                        <a14:foregroundMark x1="52462" y1="69065" x2="52462" y2="69065"/>
                        <a14:foregroundMark x1="68769" y1="72446" x2="68769" y2="72446"/>
                        <a14:foregroundMark x1="44846" y1="18633" x2="44846" y2="18633"/>
                        <a14:foregroundMark x1="42923" y1="17626" x2="42923" y2="17626"/>
                        <a14:foregroundMark x1="44846" y1="15683" x2="44846" y2="15683"/>
                        <a14:foregroundMark x1="44538" y1="15468" x2="44538" y2="15468"/>
                        <a14:foregroundMark x1="42615" y1="13237" x2="42615" y2="13237"/>
                        <a14:foregroundMark x1="46769" y1="17410" x2="46769" y2="17410"/>
                        <a14:foregroundMark x1="46077" y1="13957" x2="46077" y2="13957"/>
                        <a14:foregroundMark x1="45769" y1="13022" x2="45769" y2="13022"/>
                        <a14:foregroundMark x1="45769" y1="13022" x2="45769" y2="13022"/>
                        <a14:foregroundMark x1="39077" y1="12014" x2="39077" y2="12014"/>
                        <a14:foregroundMark x1="39077" y1="12014" x2="39077" y2="12014"/>
                        <a14:foregroundMark x1="39077" y1="15468" x2="39077" y2="15468"/>
                        <a14:foregroundMark x1="39077" y1="12302" x2="39077" y2="12302"/>
                        <a14:foregroundMark x1="38462" y1="13957" x2="38462" y2="13957"/>
                        <a14:foregroundMark x1="37462" y1="19065" x2="37462" y2="19065"/>
                        <a14:foregroundMark x1="37154" y1="14245" x2="37154" y2="14245"/>
                        <a14:foregroundMark x1="37154" y1="13957" x2="37154" y2="13957"/>
                        <a14:foregroundMark x1="44154" y1="14245" x2="44154" y2="14245"/>
                        <a14:foregroundMark x1="48000" y1="14245" x2="48000" y2="14245"/>
                        <a14:foregroundMark x1="49000" y1="14245" x2="49000" y2="14245"/>
                        <a14:foregroundMark x1="49308" y1="14676" x2="49308" y2="14676"/>
                        <a14:foregroundMark x1="50231" y1="16187" x2="50231" y2="16187"/>
                        <a14:foregroundMark x1="50231" y1="13453" x2="50231" y2="13453"/>
                        <a14:foregroundMark x1="50231" y1="13453" x2="50231" y2="13453"/>
                        <a14:foregroundMark x1="50231" y1="15683" x2="50231" y2="15683"/>
                        <a14:foregroundMark x1="50231" y1="16619" x2="50231" y2="16619"/>
                        <a14:foregroundMark x1="50231" y1="17410" x2="50231" y2="17410"/>
                        <a14:foregroundMark x1="49923" y1="13957" x2="49923" y2="13957"/>
                        <a14:foregroundMark x1="50231" y1="13022" x2="50231" y2="13022"/>
                        <a14:foregroundMark x1="50846" y1="14460" x2="50846" y2="14460"/>
                        <a14:foregroundMark x1="49923" y1="17122" x2="49923" y2="17122"/>
                        <a14:foregroundMark x1="49923" y1="19065" x2="49923" y2="19065"/>
                        <a14:backgroundMark x1="48000" y1="17626" x2="48000" y2="17626"/>
                        <a14:backgroundMark x1="44538" y1="16187" x2="44538" y2="16187"/>
                        <a14:backgroundMark x1="41308" y1="13453" x2="41308" y2="13453"/>
                      </a14:backgroundRemoval>
                    </a14:imgEffect>
                  </a14:imgLayer>
                </a14:imgProps>
              </a:ext>
            </a:extLst>
          </a:blip>
          <a:srcRect t="46869" b="13658"/>
          <a:stretch/>
        </p:blipFill>
        <p:spPr>
          <a:xfrm>
            <a:off x="7205165" y="1243604"/>
            <a:ext cx="4746429" cy="4134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9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781319" y="1260782"/>
            <a:ext cx="6096000" cy="3970318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algn="just">
              <a:buAutoNum type="arabicPeriod" startAt="19"/>
            </a:pPr>
            <a:r>
              <a:rPr lang="es-PE" sz="2800" b="1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Los </a:t>
            </a:r>
            <a:r>
              <a:rPr lang="es-PE" sz="2800" b="1" dirty="0">
                <a:solidFill>
                  <a:schemeClr val="tx2"/>
                </a:solidFill>
                <a:latin typeface="Arial Narrow" panose="020B0606020202030204" pitchFamily="34" charset="0"/>
              </a:rPr>
              <a:t>esposos Ramírez tienen 4 hijos (varones), cada hijo tiene una hermana y cada hermano tiene 3 sobrinos. ¿Cuál es el mínimo número de personas que conforman estas familias</a:t>
            </a:r>
            <a:r>
              <a:rPr lang="es-PE" sz="2800" b="1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?</a:t>
            </a:r>
          </a:p>
          <a:p>
            <a:pPr algn="just"/>
            <a:endParaRPr lang="es-PE" sz="2800" dirty="0" smtClean="0">
              <a:solidFill>
                <a:schemeClr val="tx2"/>
              </a:solidFill>
              <a:latin typeface="Arial Narrow" panose="020B0606020202030204" pitchFamily="34" charset="0"/>
            </a:endParaRPr>
          </a:p>
          <a:p>
            <a:pPr algn="just"/>
            <a:endParaRPr lang="es-PE" sz="2800" dirty="0" smtClean="0">
              <a:solidFill>
                <a:schemeClr val="tx2"/>
              </a:solidFill>
              <a:latin typeface="Arial Narrow" panose="020B0606020202030204" pitchFamily="34" charset="0"/>
            </a:endParaRPr>
          </a:p>
          <a:p>
            <a:pPr algn="just"/>
            <a:endParaRPr lang="es-PE" sz="2800" dirty="0">
              <a:solidFill>
                <a:schemeClr val="tx2"/>
              </a:solidFill>
              <a:latin typeface="Arial Narrow" panose="020B0606020202030204" pitchFamily="34" charset="0"/>
            </a:endParaRPr>
          </a:p>
          <a:p>
            <a:pPr algn="just"/>
            <a:r>
              <a:rPr lang="es-PE" sz="2800" dirty="0">
                <a:solidFill>
                  <a:schemeClr val="tx2"/>
                </a:solidFill>
                <a:latin typeface="Arial Narrow" panose="020B0606020202030204" pitchFamily="34" charset="0"/>
              </a:rPr>
              <a:t>a) 8	b) 9	c) 11	d) 10	e) 12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rcRect l="20841" t="14746" b="18887"/>
          <a:stretch/>
        </p:blipFill>
        <p:spPr>
          <a:xfrm>
            <a:off x="7250806" y="1648496"/>
            <a:ext cx="4487923" cy="3451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457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884349" y="1002998"/>
            <a:ext cx="5658119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AutoNum type="arabicPeriod" startAt="20"/>
            </a:pPr>
            <a:r>
              <a:rPr lang="es-PE" sz="2400" b="1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Se </a:t>
            </a:r>
            <a:r>
              <a:rPr lang="es-PE" sz="2400" b="1" dirty="0">
                <a:solidFill>
                  <a:schemeClr val="tx2"/>
                </a:solidFill>
                <a:latin typeface="Arial Narrow" panose="020B0606020202030204" pitchFamily="34" charset="0"/>
              </a:rPr>
              <a:t>tiene dos bloques circulares de plástico transparente de colores amarillo y rojo, cuyas áreas son 60u2 y 80u2 respectivamente, se superponen parcialmente (lo que origina una tonalidad anaranjada en la intersección). Indicar el área de color anaranjado si la región amarilla representa el 50% de la región roja</a:t>
            </a:r>
            <a:r>
              <a:rPr lang="es-PE" sz="2400" b="1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.</a:t>
            </a:r>
          </a:p>
          <a:p>
            <a:pPr algn="just"/>
            <a:endParaRPr lang="es-PE" sz="2400" dirty="0" smtClean="0">
              <a:solidFill>
                <a:schemeClr val="tx2"/>
              </a:solidFill>
              <a:latin typeface="Arial Narrow" panose="020B0606020202030204" pitchFamily="34" charset="0"/>
            </a:endParaRPr>
          </a:p>
          <a:p>
            <a:pPr algn="just"/>
            <a:endParaRPr lang="es-PE" sz="2400" dirty="0">
              <a:solidFill>
                <a:schemeClr val="tx2"/>
              </a:solidFill>
              <a:latin typeface="Arial Narrow" panose="020B0606020202030204" pitchFamily="34" charset="0"/>
            </a:endParaRPr>
          </a:p>
          <a:p>
            <a:pPr algn="just"/>
            <a:r>
              <a:rPr lang="es-PE" sz="2000" dirty="0">
                <a:solidFill>
                  <a:schemeClr val="tx2"/>
                </a:solidFill>
                <a:latin typeface="Arial Narrow" panose="020B0606020202030204" pitchFamily="34" charset="0"/>
              </a:rPr>
              <a:t>a) 40 u2   </a:t>
            </a:r>
            <a:r>
              <a:rPr lang="es-PE" sz="2000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  b</a:t>
            </a:r>
            <a:r>
              <a:rPr lang="es-PE" sz="2000" dirty="0">
                <a:solidFill>
                  <a:schemeClr val="tx2"/>
                </a:solidFill>
                <a:latin typeface="Arial Narrow" panose="020B0606020202030204" pitchFamily="34" charset="0"/>
              </a:rPr>
              <a:t>) 30 u2 </a:t>
            </a:r>
            <a:r>
              <a:rPr lang="es-PE" sz="2000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       c</a:t>
            </a:r>
            <a:r>
              <a:rPr lang="es-PE" sz="2000" dirty="0">
                <a:solidFill>
                  <a:schemeClr val="tx2"/>
                </a:solidFill>
                <a:latin typeface="Arial Narrow" panose="020B0606020202030204" pitchFamily="34" charset="0"/>
              </a:rPr>
              <a:t>) 60 u2       d) 50 u2	e) 42 u2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8625" y="1246317"/>
            <a:ext cx="4551527" cy="421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940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922986" y="1160919"/>
            <a:ext cx="579978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AutoNum type="arabicPeriod" startAt="21"/>
            </a:pPr>
            <a:r>
              <a:rPr lang="es-PE" sz="2800" b="1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En </a:t>
            </a:r>
            <a:r>
              <a:rPr lang="es-PE" sz="2800" b="1" dirty="0">
                <a:solidFill>
                  <a:schemeClr val="tx2"/>
                </a:solidFill>
                <a:latin typeface="Arial Narrow" panose="020B0606020202030204" pitchFamily="34" charset="0"/>
              </a:rPr>
              <a:t>cierto colegio hay 26 profesores en el área de ciencias, donde 12 de ellos enseñan física, 11 matemática y 8 química; 5 enseñan física y matemática, pero ninguno enseña física y química ¿Cuántos profesores enseñan sólo matemática</a:t>
            </a:r>
            <a:r>
              <a:rPr lang="es-PE" sz="2800" b="1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?</a:t>
            </a:r>
          </a:p>
          <a:p>
            <a:pPr algn="just"/>
            <a:endParaRPr lang="es-PE" sz="2800" dirty="0">
              <a:solidFill>
                <a:schemeClr val="tx2"/>
              </a:solidFill>
              <a:latin typeface="Arial Narrow" panose="020B0606020202030204" pitchFamily="34" charset="0"/>
            </a:endParaRPr>
          </a:p>
          <a:p>
            <a:pPr algn="just"/>
            <a:r>
              <a:rPr lang="es-PE" sz="2800" dirty="0">
                <a:solidFill>
                  <a:schemeClr val="tx2"/>
                </a:solidFill>
                <a:latin typeface="Arial Narrow" panose="020B0606020202030204" pitchFamily="34" charset="0"/>
              </a:rPr>
              <a:t>a) 4        b) 9        c) 5     d) 8        e) 6</a:t>
            </a:r>
          </a:p>
        </p:txBody>
      </p:sp>
      <p:pic>
        <p:nvPicPr>
          <p:cNvPr id="9218" name="Picture 2" descr="http://2.bp.blogspot.com/-1B4A2aI7pz0/TeiUNPcbdiI/AAAAAAAABTE/sLMuL8lUzeg/s1600/icomates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4262" y="1578142"/>
            <a:ext cx="3622930" cy="3818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7747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8818" y="1214369"/>
            <a:ext cx="4181877" cy="4181877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729802" y="909266"/>
            <a:ext cx="6096000" cy="4770537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algn="just">
              <a:buAutoNum type="arabicPeriod" startAt="22"/>
            </a:pPr>
            <a:r>
              <a:rPr lang="es-PE" sz="1900" b="1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Al </a:t>
            </a:r>
            <a:r>
              <a:rPr lang="es-PE" sz="1900" b="1" dirty="0">
                <a:solidFill>
                  <a:schemeClr val="tx2"/>
                </a:solidFill>
                <a:latin typeface="Arial Narrow" panose="020B0606020202030204" pitchFamily="34" charset="0"/>
              </a:rPr>
              <a:t>preguntar a 50 estudiantes por la preferencia de las asignaturas: lenguaje, historia y matemáticas; respondieron</a:t>
            </a:r>
            <a:r>
              <a:rPr lang="es-PE" sz="1900" b="1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:</a:t>
            </a:r>
          </a:p>
          <a:p>
            <a:pPr algn="just"/>
            <a:endParaRPr lang="es-PE" sz="1900" b="1" dirty="0" smtClean="0">
              <a:solidFill>
                <a:schemeClr val="tx2"/>
              </a:solidFill>
              <a:latin typeface="Arial Narrow" panose="020B060602020203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es-PE" sz="1900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A </a:t>
            </a:r>
            <a:r>
              <a:rPr lang="es-PE" sz="1900" dirty="0">
                <a:solidFill>
                  <a:schemeClr val="tx2"/>
                </a:solidFill>
                <a:latin typeface="Arial Narrow" panose="020B0606020202030204" pitchFamily="34" charset="0"/>
              </a:rPr>
              <a:t>6 estudiantes les gusta lenguaje e historia, pero no </a:t>
            </a:r>
            <a:r>
              <a:rPr lang="es-PE" sz="1900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   matemáticas.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es-PE" sz="1900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A </a:t>
            </a:r>
            <a:r>
              <a:rPr lang="es-PE" sz="1900" dirty="0">
                <a:solidFill>
                  <a:schemeClr val="tx2"/>
                </a:solidFill>
                <a:latin typeface="Arial Narrow" panose="020B0606020202030204" pitchFamily="34" charset="0"/>
              </a:rPr>
              <a:t>7 estudiantes les gusta historia y matemática pero no lenguaje.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es-PE" sz="1900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A </a:t>
            </a:r>
            <a:r>
              <a:rPr lang="es-PE" sz="1900" dirty="0">
                <a:solidFill>
                  <a:schemeClr val="tx2"/>
                </a:solidFill>
                <a:latin typeface="Arial Narrow" panose="020B0606020202030204" pitchFamily="34" charset="0"/>
              </a:rPr>
              <a:t>4 estudiantes les gusta las asignaturas de lenguaje y matemática pero no historia.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es-PE" sz="1900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A </a:t>
            </a:r>
            <a:r>
              <a:rPr lang="es-PE" sz="1900" dirty="0">
                <a:solidFill>
                  <a:schemeClr val="tx2"/>
                </a:solidFill>
                <a:latin typeface="Arial Narrow" panose="020B0606020202030204" pitchFamily="34" charset="0"/>
              </a:rPr>
              <a:t>40 estudiantes les gusta al menos uno de estas </a:t>
            </a:r>
            <a:r>
              <a:rPr lang="es-PE" sz="1900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asignaturas.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es-PE" sz="1900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10 </a:t>
            </a:r>
            <a:r>
              <a:rPr lang="es-PE" sz="1900" dirty="0">
                <a:solidFill>
                  <a:schemeClr val="tx2"/>
                </a:solidFill>
                <a:latin typeface="Arial Narrow" panose="020B0606020202030204" pitchFamily="34" charset="0"/>
              </a:rPr>
              <a:t>estudiantes prefieren lenguaje e historia</a:t>
            </a:r>
            <a:r>
              <a:rPr lang="es-PE" sz="1900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.</a:t>
            </a:r>
          </a:p>
          <a:p>
            <a:pPr algn="just"/>
            <a:endParaRPr lang="es-PE" sz="1900" dirty="0" smtClean="0">
              <a:solidFill>
                <a:schemeClr val="tx2"/>
              </a:solidFill>
              <a:latin typeface="Arial Narrow" panose="020B0606020202030204" pitchFamily="34" charset="0"/>
            </a:endParaRPr>
          </a:p>
          <a:p>
            <a:pPr algn="just"/>
            <a:r>
              <a:rPr lang="es-PE" sz="1900" b="1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¿</a:t>
            </a:r>
            <a:r>
              <a:rPr lang="es-PE" sz="1900" b="1" dirty="0">
                <a:solidFill>
                  <a:schemeClr val="tx2"/>
                </a:solidFill>
                <a:latin typeface="Arial Narrow" panose="020B0606020202030204" pitchFamily="34" charset="0"/>
              </a:rPr>
              <a:t>Cuántos estudiantes prefieren sólo una asignatura</a:t>
            </a:r>
            <a:r>
              <a:rPr lang="es-PE" sz="1900" b="1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?</a:t>
            </a:r>
          </a:p>
          <a:p>
            <a:pPr algn="just"/>
            <a:endParaRPr lang="es-PE" sz="1900" dirty="0">
              <a:solidFill>
                <a:schemeClr val="tx2"/>
              </a:solidFill>
              <a:latin typeface="Arial Narrow" panose="020B0606020202030204" pitchFamily="34" charset="0"/>
            </a:endParaRPr>
          </a:p>
          <a:p>
            <a:pPr algn="just"/>
            <a:r>
              <a:rPr lang="es-PE" sz="1900" dirty="0">
                <a:solidFill>
                  <a:schemeClr val="tx2"/>
                </a:solidFill>
                <a:latin typeface="Arial Narrow" panose="020B0606020202030204" pitchFamily="34" charset="0"/>
              </a:rPr>
              <a:t>a) 18      	b) 23    c) 19      d) 17  e) 21</a:t>
            </a:r>
          </a:p>
        </p:txBody>
      </p:sp>
    </p:spTree>
    <p:extLst>
      <p:ext uri="{BB962C8B-B14F-4D97-AF65-F5344CB8AC3E}">
        <p14:creationId xmlns:p14="http://schemas.microsoft.com/office/powerpoint/2010/main" val="1854612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678288" y="1141497"/>
            <a:ext cx="6096000" cy="4154984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algn="just">
              <a:buAutoNum type="arabicPeriod" startAt="23"/>
            </a:pPr>
            <a:r>
              <a:rPr lang="es-PE" sz="2400" b="1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De </a:t>
            </a:r>
            <a:r>
              <a:rPr lang="es-PE" sz="2400" b="1" dirty="0">
                <a:solidFill>
                  <a:schemeClr val="tx2"/>
                </a:solidFill>
                <a:latin typeface="Arial Narrow" panose="020B0606020202030204" pitchFamily="34" charset="0"/>
              </a:rPr>
              <a:t>64 alumnos que estudian idiomas: los que estudian sólo inglés es el triple de los que estudian Inglés y Francés; los que estudian sólo Francés son la mitad de los que estudian Inglés y 4 no estudian Inglés ni Francés. ¿Cuántos estudian sólo inglés</a:t>
            </a:r>
            <a:r>
              <a:rPr lang="es-PE" sz="2400" b="1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?</a:t>
            </a:r>
          </a:p>
          <a:p>
            <a:pPr marL="342900" indent="-342900" algn="just">
              <a:buAutoNum type="arabicPeriod" startAt="23"/>
            </a:pPr>
            <a:endParaRPr lang="es-PE" sz="2400" b="1" dirty="0">
              <a:solidFill>
                <a:schemeClr val="tx2"/>
              </a:solidFill>
              <a:latin typeface="Arial Narrow" panose="020B0606020202030204" pitchFamily="34" charset="0"/>
            </a:endParaRPr>
          </a:p>
          <a:p>
            <a:pPr algn="just"/>
            <a:endParaRPr lang="es-PE" sz="2400" b="1" dirty="0" smtClean="0">
              <a:solidFill>
                <a:schemeClr val="tx2"/>
              </a:solidFill>
              <a:latin typeface="Arial Narrow" panose="020B0606020202030204" pitchFamily="34" charset="0"/>
            </a:endParaRPr>
          </a:p>
          <a:p>
            <a:pPr marL="342900" indent="-342900" algn="just">
              <a:buAutoNum type="arabicPeriod" startAt="23"/>
            </a:pPr>
            <a:endParaRPr lang="es-PE" sz="2400" dirty="0">
              <a:solidFill>
                <a:schemeClr val="tx2"/>
              </a:solidFill>
              <a:latin typeface="Arial Narrow" panose="020B0606020202030204" pitchFamily="34" charset="0"/>
            </a:endParaRPr>
          </a:p>
          <a:p>
            <a:pPr algn="just"/>
            <a:r>
              <a:rPr lang="es-PE" sz="2400" dirty="0">
                <a:solidFill>
                  <a:schemeClr val="tx2"/>
                </a:solidFill>
                <a:latin typeface="Arial Narrow" panose="020B0606020202030204" pitchFamily="34" charset="0"/>
              </a:rPr>
              <a:t>a) 10	b) 15	c) 30	d) 20		e) 36</a:t>
            </a:r>
          </a:p>
          <a:p>
            <a:pPr algn="just"/>
            <a:endParaRPr lang="es-PE" sz="2400" dirty="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17547" y1="34530" x2="17547" y2="34530"/>
                        <a14:foregroundMark x1="17547" y1="39779" x2="17547" y2="3977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57621" y="1278357"/>
            <a:ext cx="4992711" cy="3881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01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/>
        </p:nvSpPr>
        <p:spPr>
          <a:xfrm>
            <a:off x="755559" y="1115739"/>
            <a:ext cx="6096000" cy="39703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s-PE" sz="2800" b="1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01. Se </a:t>
            </a:r>
            <a:r>
              <a:rPr lang="es-PE" sz="2800" b="1" dirty="0">
                <a:solidFill>
                  <a:schemeClr val="tx2"/>
                </a:solidFill>
                <a:latin typeface="Arial Narrow" panose="020B0606020202030204" pitchFamily="34" charset="0"/>
              </a:rPr>
              <a:t>juega un triangular de fútbol entre Alianza, Cristal y Universitario jugando dos partidos cada equipo. Luego de concluido el triangular, se presenta la siguiente tabla con los goles a favor (GF) y los goles en contra (GC) que tuvo cada equipo.</a:t>
            </a:r>
          </a:p>
          <a:p>
            <a:pPr algn="just"/>
            <a:r>
              <a:rPr lang="es-PE" sz="2800" b="1" dirty="0">
                <a:solidFill>
                  <a:schemeClr val="tx2"/>
                </a:solidFill>
                <a:latin typeface="Arial Narrow" panose="020B0606020202030204" pitchFamily="34" charset="0"/>
              </a:rPr>
              <a:t>Se pide encontrar cuántos goles hubo en el partido “ ALIANZA - UNIVERSITARIO”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7834648" y="4255060"/>
            <a:ext cx="397527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b="1" dirty="0">
                <a:solidFill>
                  <a:schemeClr val="tx2"/>
                </a:solidFill>
                <a:latin typeface="Arial Narrow" panose="020B0606020202030204" pitchFamily="34" charset="0"/>
              </a:rPr>
              <a:t>a) 6	</a:t>
            </a:r>
            <a:r>
              <a:rPr lang="pt-BR" sz="2400" b="1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b</a:t>
            </a:r>
            <a:r>
              <a:rPr lang="pt-BR" sz="2400" b="1" dirty="0">
                <a:solidFill>
                  <a:schemeClr val="tx2"/>
                </a:solidFill>
                <a:latin typeface="Arial Narrow" panose="020B0606020202030204" pitchFamily="34" charset="0"/>
              </a:rPr>
              <a:t>) 7   	c) 4	</a:t>
            </a:r>
            <a:r>
              <a:rPr lang="pt-BR" sz="2400" b="1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d</a:t>
            </a:r>
            <a:r>
              <a:rPr lang="pt-BR" sz="2400" b="1" dirty="0">
                <a:solidFill>
                  <a:schemeClr val="tx2"/>
                </a:solidFill>
                <a:latin typeface="Arial Narrow" panose="020B0606020202030204" pitchFamily="34" charset="0"/>
              </a:rPr>
              <a:t>) 9</a:t>
            </a:r>
          </a:p>
          <a:p>
            <a:endParaRPr lang="pt-BR" sz="2400" b="1" dirty="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  <p:sp>
        <p:nvSpPr>
          <p:cNvPr id="11" name="Rectángulo redondeado 10"/>
          <p:cNvSpPr/>
          <p:nvPr/>
        </p:nvSpPr>
        <p:spPr>
          <a:xfrm>
            <a:off x="7298179" y="4003134"/>
            <a:ext cx="4812406" cy="1082923"/>
          </a:xfrm>
          <a:prstGeom prst="round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6113" y="1286758"/>
            <a:ext cx="5316538" cy="2511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715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695459" y="1302585"/>
            <a:ext cx="6207617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PE" sz="2800" b="1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02. Un </a:t>
            </a:r>
            <a:r>
              <a:rPr lang="es-PE" sz="2800" b="1" dirty="0">
                <a:solidFill>
                  <a:schemeClr val="tx2"/>
                </a:solidFill>
                <a:latin typeface="Arial Narrow" panose="020B0606020202030204" pitchFamily="34" charset="0"/>
              </a:rPr>
              <a:t>carpintero hizo cierto número de mesas. Vende 70 y le quedan por vender más de la mitad. Hace después 6 mesas más y vende 36, quedándole menos de 42 mesas por vender. ¿Cuántas mesas ha hecho el carpintero</a:t>
            </a:r>
            <a:r>
              <a:rPr lang="es-PE" sz="2800" b="1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?</a:t>
            </a:r>
          </a:p>
          <a:p>
            <a:pPr algn="just"/>
            <a:endParaRPr lang="es-PE" sz="2800" dirty="0">
              <a:solidFill>
                <a:schemeClr val="tx2"/>
              </a:solidFill>
              <a:latin typeface="Arial Narrow" panose="020B0606020202030204" pitchFamily="34" charset="0"/>
            </a:endParaRPr>
          </a:p>
          <a:p>
            <a:pPr algn="just"/>
            <a:endParaRPr lang="es-PE" sz="2800" dirty="0">
              <a:solidFill>
                <a:schemeClr val="tx2"/>
              </a:solidFill>
              <a:latin typeface="Arial Narrow" panose="020B0606020202030204" pitchFamily="34" charset="0"/>
            </a:endParaRPr>
          </a:p>
          <a:p>
            <a:pPr algn="just"/>
            <a:r>
              <a:rPr lang="es-PE" sz="2800" dirty="0">
                <a:solidFill>
                  <a:schemeClr val="tx2"/>
                </a:solidFill>
                <a:latin typeface="Arial Narrow" panose="020B0606020202030204" pitchFamily="34" charset="0"/>
              </a:rPr>
              <a:t>a) 161	  </a:t>
            </a:r>
            <a:r>
              <a:rPr lang="es-PE" sz="2800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     b</a:t>
            </a:r>
            <a:r>
              <a:rPr lang="es-PE" sz="2800" dirty="0">
                <a:solidFill>
                  <a:schemeClr val="tx2"/>
                </a:solidFill>
                <a:latin typeface="Arial Narrow" panose="020B0606020202030204" pitchFamily="34" charset="0"/>
              </a:rPr>
              <a:t>) 147  </a:t>
            </a:r>
            <a:r>
              <a:rPr lang="es-PE" sz="2800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       </a:t>
            </a:r>
            <a:r>
              <a:rPr lang="es-PE" sz="2800" dirty="0">
                <a:solidFill>
                  <a:schemeClr val="tx2"/>
                </a:solidFill>
                <a:latin typeface="Arial Narrow" panose="020B0606020202030204" pitchFamily="34" charset="0"/>
              </a:rPr>
              <a:t>c) 141	</a:t>
            </a:r>
            <a:r>
              <a:rPr lang="es-PE" sz="2800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d</a:t>
            </a:r>
            <a:r>
              <a:rPr lang="es-PE" sz="2800" dirty="0">
                <a:solidFill>
                  <a:schemeClr val="tx2"/>
                </a:solidFill>
                <a:latin typeface="Arial Narrow" panose="020B0606020202030204" pitchFamily="34" charset="0"/>
              </a:rPr>
              <a:t>) 190</a:t>
            </a:r>
          </a:p>
        </p:txBody>
      </p:sp>
      <p:pic>
        <p:nvPicPr>
          <p:cNvPr id="2050" name="Picture 2" descr="https://tucalidaddevida.files.wordpress.com/2011/08/carpintero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4740" y="1004552"/>
            <a:ext cx="3853187" cy="4817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2934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6568225" y="967736"/>
            <a:ext cx="4790941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PE" sz="2400" b="1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03. Paola </a:t>
            </a:r>
            <a:r>
              <a:rPr lang="es-PE" sz="2400" b="1" dirty="0">
                <a:solidFill>
                  <a:schemeClr val="tx2"/>
                </a:solidFill>
                <a:latin typeface="Arial Narrow" panose="020B0606020202030204" pitchFamily="34" charset="0"/>
              </a:rPr>
              <a:t>le da a Gloria tantos soles como Gloria tenía. Luego Gloria le da a Paola tantos soles como Paola tenía en ese momento. Ahora cada una de ellas tiene 18 soles. ¿Cuántos soles tenía Paola al principio?    </a:t>
            </a:r>
            <a:endParaRPr lang="es-PE" sz="2400" b="1" dirty="0" smtClean="0">
              <a:solidFill>
                <a:schemeClr val="tx2"/>
              </a:solidFill>
              <a:latin typeface="Arial Narrow" panose="020B0606020202030204" pitchFamily="34" charset="0"/>
            </a:endParaRPr>
          </a:p>
          <a:p>
            <a:pPr algn="just"/>
            <a:endParaRPr lang="es-PE" sz="2000" dirty="0" smtClean="0">
              <a:solidFill>
                <a:schemeClr val="tx2"/>
              </a:solidFill>
              <a:latin typeface="Arial Narrow" panose="020B0606020202030204" pitchFamily="34" charset="0"/>
            </a:endParaRPr>
          </a:p>
          <a:p>
            <a:pPr algn="just"/>
            <a:endParaRPr lang="es-PE" sz="2000" dirty="0">
              <a:solidFill>
                <a:schemeClr val="tx2"/>
              </a:solidFill>
              <a:latin typeface="Arial Narrow" panose="020B0606020202030204" pitchFamily="34" charset="0"/>
            </a:endParaRPr>
          </a:p>
          <a:p>
            <a:pPr algn="just"/>
            <a:r>
              <a:rPr lang="es-PE" sz="2000" dirty="0">
                <a:solidFill>
                  <a:schemeClr val="tx2"/>
                </a:solidFill>
                <a:latin typeface="Arial Narrow" panose="020B0606020202030204" pitchFamily="34" charset="0"/>
              </a:rPr>
              <a:t>a) 12,1	   b) 22,5   c) 13,5		d) 17,5</a:t>
            </a: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57741" y1="71299" x2="57741" y2="71299"/>
                        <a14:foregroundMark x1="50209" y1="87613" x2="50209" y2="87613"/>
                        <a14:foregroundMark x1="58577" y1="84290" x2="58577" y2="84290"/>
                        <a14:foregroundMark x1="47699" y1="65861" x2="47699" y2="65861"/>
                        <a14:foregroundMark x1="64854" y1="64048" x2="64854" y2="64048"/>
                        <a14:foregroundMark x1="36402" y1="72508" x2="36402" y2="72508"/>
                        <a14:foregroundMark x1="74059" y1="69789" x2="74059" y2="69789"/>
                        <a14:foregroundMark x1="44770" y1="86405" x2="44770" y2="86405"/>
                        <a14:foregroundMark x1="40167" y1="82477" x2="40167" y2="82477"/>
                        <a14:foregroundMark x1="27615" y1="83082" x2="27615" y2="83082"/>
                        <a14:foregroundMark x1="30962" y1="91541" x2="30962" y2="91541"/>
                        <a14:foregroundMark x1="36402" y1="92447" x2="36402" y2="92447"/>
                        <a14:foregroundMark x1="25523" y1="85196" x2="25523" y2="85196"/>
                        <a14:foregroundMark x1="48536" y1="94864" x2="48536" y2="94864"/>
                        <a14:foregroundMark x1="73222" y1="91541" x2="73222" y2="91541"/>
                        <a14:foregroundMark x1="75732" y1="88218" x2="75732" y2="88218"/>
                        <a14:foregroundMark x1="77824" y1="87009" x2="77824" y2="87009"/>
                        <a14:foregroundMark x1="65690" y1="86405" x2="65690" y2="86405"/>
                        <a14:foregroundMark x1="61088" y1="83082" x2="61088" y2="83082"/>
                        <a14:foregroundMark x1="64017" y1="71903" x2="64017" y2="71903"/>
                        <a14:foregroundMark x1="63180" y1="69789" x2="63180" y2="69789"/>
                        <a14:foregroundMark x1="40167" y1="61934" x2="40167" y2="61934"/>
                        <a14:foregroundMark x1="35565" y1="29003" x2="35565" y2="29003"/>
                        <a14:foregroundMark x1="31799" y1="31722" x2="31799" y2="31722"/>
                        <a14:foregroundMark x1="29289" y1="32326" x2="29289" y2="32326"/>
                        <a14:foregroundMark x1="27615" y1="39577" x2="27615" y2="39577"/>
                        <a14:foregroundMark x1="27615" y1="42296" x2="27615" y2="42296"/>
                        <a14:foregroundMark x1="24686" y1="24471" x2="24686" y2="24471"/>
                        <a14:foregroundMark x1="24686" y1="22356" x2="24686" y2="22356"/>
                        <a14:foregroundMark x1="25523" y1="21148" x2="25523" y2="21148"/>
                        <a14:foregroundMark x1="27615" y1="19637" x2="27615" y2="19637"/>
                        <a14:foregroundMark x1="30962" y1="27795" x2="30962" y2="27795"/>
                        <a14:foregroundMark x1="27615" y1="28399" x2="27615" y2="28399"/>
                        <a14:foregroundMark x1="15481" y1="35650" x2="15481" y2="35650"/>
                        <a14:foregroundMark x1="20921" y1="43505" x2="20921" y2="43505"/>
                        <a14:foregroundMark x1="39331" y1="67976" x2="39331" y2="67976"/>
                        <a14:foregroundMark x1="69456" y1="88218" x2="69456" y2="88218"/>
                        <a14:foregroundMark x1="59414" y1="89124" x2="59414" y2="89124"/>
                        <a14:foregroundMark x1="47699" y1="89728" x2="47699" y2="89728"/>
                        <a14:foregroundMark x1="53138" y1="89728" x2="53138" y2="89728"/>
                        <a14:foregroundMark x1="65690" y1="89728" x2="65690" y2="89728"/>
                        <a14:foregroundMark x1="80335" y1="87613" x2="80335" y2="87613"/>
                        <a14:foregroundMark x1="81172" y1="87009" x2="81172" y2="87009"/>
                        <a14:foregroundMark x1="72385" y1="89728" x2="72385" y2="89728"/>
                        <a14:foregroundMark x1="64017" y1="93051" x2="64017" y2="93051"/>
                        <a14:foregroundMark x1="59414" y1="94260" x2="59414" y2="94260"/>
                        <a14:foregroundMark x1="51046" y1="94864" x2="51046" y2="9486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225221" y="4904907"/>
            <a:ext cx="1520311" cy="1953093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195" y="785977"/>
            <a:ext cx="5291138" cy="3865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8658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922985" y="455954"/>
            <a:ext cx="1073239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AutoNum type="arabicPeriod" startAt="4"/>
            </a:pPr>
            <a:r>
              <a:rPr lang="es-PE" sz="3200" b="1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 Los </a:t>
            </a:r>
            <a:r>
              <a:rPr lang="es-PE" sz="3200" b="1" dirty="0">
                <a:solidFill>
                  <a:schemeClr val="tx2"/>
                </a:solidFill>
                <a:latin typeface="Arial Narrow" panose="020B0606020202030204" pitchFamily="34" charset="0"/>
              </a:rPr>
              <a:t>números a partir de 1 son arreglados en cuatro columnas como se muestra a continuación</a:t>
            </a:r>
            <a:r>
              <a:rPr lang="es-PE" sz="3200" b="1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:</a:t>
            </a:r>
          </a:p>
        </p:txBody>
      </p:sp>
      <p:sp>
        <p:nvSpPr>
          <p:cNvPr id="4" name="Rectángulo 3"/>
          <p:cNvSpPr/>
          <p:nvPr/>
        </p:nvSpPr>
        <p:spPr>
          <a:xfrm>
            <a:off x="1970671" y="5042118"/>
            <a:ext cx="700590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PE" sz="2800" b="1" dirty="0">
                <a:solidFill>
                  <a:schemeClr val="tx2"/>
                </a:solidFill>
                <a:latin typeface="Arial Narrow" panose="020B0606020202030204" pitchFamily="34" charset="0"/>
              </a:rPr>
              <a:t>¿En qué columna debe aparecer el número 101</a:t>
            </a:r>
            <a:r>
              <a:rPr lang="es-PE" sz="2800" b="1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?</a:t>
            </a:r>
          </a:p>
          <a:p>
            <a:pPr algn="just"/>
            <a:endParaRPr lang="es-PE" sz="2800" b="1" dirty="0">
              <a:solidFill>
                <a:schemeClr val="tx2"/>
              </a:solidFill>
              <a:latin typeface="Arial Narrow" panose="020B0606020202030204" pitchFamily="34" charset="0"/>
            </a:endParaRPr>
          </a:p>
          <a:p>
            <a:pPr algn="just"/>
            <a:r>
              <a:rPr lang="es-PE" sz="2800" b="1" dirty="0">
                <a:solidFill>
                  <a:schemeClr val="tx2"/>
                </a:solidFill>
                <a:latin typeface="Arial Narrow" panose="020B0606020202030204" pitchFamily="34" charset="0"/>
              </a:rPr>
              <a:t>a) A		b) B   </a:t>
            </a:r>
            <a:r>
              <a:rPr lang="es-PE" sz="2800" b="1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             c</a:t>
            </a:r>
            <a:r>
              <a:rPr lang="es-PE" sz="2800" b="1" dirty="0">
                <a:solidFill>
                  <a:schemeClr val="tx2"/>
                </a:solidFill>
                <a:latin typeface="Arial Narrow" panose="020B0606020202030204" pitchFamily="34" charset="0"/>
              </a:rPr>
              <a:t>) C		d) D</a:t>
            </a:r>
          </a:p>
          <a:p>
            <a:pPr algn="just"/>
            <a:endParaRPr lang="es-PE" sz="2800" b="1" dirty="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  <p:sp>
        <p:nvSpPr>
          <p:cNvPr id="5" name="Rectángulo redondeado 4"/>
          <p:cNvSpPr/>
          <p:nvPr/>
        </p:nvSpPr>
        <p:spPr>
          <a:xfrm>
            <a:off x="436590" y="354703"/>
            <a:ext cx="11487955" cy="1153905"/>
          </a:xfrm>
          <a:prstGeom prst="roundRect">
            <a:avLst/>
          </a:prstGeom>
          <a:noFill/>
          <a:ln>
            <a:solidFill>
              <a:srgbClr val="00B050"/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6" name="Rectángulo redondeado 5"/>
          <p:cNvSpPr/>
          <p:nvPr/>
        </p:nvSpPr>
        <p:spPr>
          <a:xfrm>
            <a:off x="785611" y="5017554"/>
            <a:ext cx="11138934" cy="1524914"/>
          </a:xfrm>
          <a:prstGeom prst="roundRect">
            <a:avLst/>
          </a:prstGeom>
          <a:noFill/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pic>
        <p:nvPicPr>
          <p:cNvPr id="3074" name="Picture 2" descr="http://cappaces.files.wordpress.com/2012/07/math-express.png?w=300&amp;h=3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7879" y="1846613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567" y="1778350"/>
            <a:ext cx="6357938" cy="299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6198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914400" y="645764"/>
            <a:ext cx="10676586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AutoNum type="arabicPeriod" startAt="5"/>
            </a:pPr>
            <a:r>
              <a:rPr lang="es-PE" sz="2800" b="1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Laura </a:t>
            </a:r>
            <a:r>
              <a:rPr lang="es-PE" sz="2800" b="1" dirty="0">
                <a:solidFill>
                  <a:schemeClr val="tx2"/>
                </a:solidFill>
                <a:latin typeface="Arial Narrow" panose="020B0606020202030204" pitchFamily="34" charset="0"/>
              </a:rPr>
              <a:t>compra manzanas a 3 por S/. 2,50 y las vende a 2 por  S/. 2,50 . Un día ella obtuvo una ganancia de S/. 10 ¿Cuántas manzanas vendió Laura ese día</a:t>
            </a:r>
            <a:r>
              <a:rPr lang="es-PE" sz="2800" b="1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?</a:t>
            </a:r>
          </a:p>
          <a:p>
            <a:pPr marL="342900" indent="-342900" algn="just">
              <a:buAutoNum type="arabicPeriod" startAt="5"/>
            </a:pPr>
            <a:endParaRPr lang="es-PE" sz="2800" dirty="0">
              <a:solidFill>
                <a:schemeClr val="tx2"/>
              </a:solidFill>
              <a:latin typeface="Arial Narrow" panose="020B0606020202030204" pitchFamily="34" charset="0"/>
            </a:endParaRPr>
          </a:p>
          <a:p>
            <a:pPr algn="just"/>
            <a:endParaRPr lang="es-PE" sz="2800" dirty="0" smtClean="0">
              <a:solidFill>
                <a:schemeClr val="tx2"/>
              </a:solidFill>
              <a:latin typeface="Arial Narrow" panose="020B0606020202030204" pitchFamily="34" charset="0"/>
            </a:endParaRPr>
          </a:p>
          <a:p>
            <a:pPr algn="just"/>
            <a:r>
              <a:rPr lang="es-PE" sz="2800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a</a:t>
            </a:r>
            <a:r>
              <a:rPr lang="es-PE" sz="2800" dirty="0">
                <a:solidFill>
                  <a:schemeClr val="tx2"/>
                </a:solidFill>
                <a:latin typeface="Arial Narrow" panose="020B0606020202030204" pitchFamily="34" charset="0"/>
              </a:rPr>
              <a:t>) 23	</a:t>
            </a:r>
            <a:r>
              <a:rPr lang="es-PE" sz="2800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                  b</a:t>
            </a:r>
            <a:r>
              <a:rPr lang="es-PE" sz="2800" dirty="0">
                <a:solidFill>
                  <a:schemeClr val="tx2"/>
                </a:solidFill>
                <a:latin typeface="Arial Narrow" panose="020B0606020202030204" pitchFamily="34" charset="0"/>
              </a:rPr>
              <a:t>) 24   </a:t>
            </a:r>
            <a:r>
              <a:rPr lang="es-PE" sz="2800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               c</a:t>
            </a:r>
            <a:r>
              <a:rPr lang="es-PE" sz="2800" dirty="0">
                <a:solidFill>
                  <a:schemeClr val="tx2"/>
                </a:solidFill>
                <a:latin typeface="Arial Narrow" panose="020B0606020202030204" pitchFamily="34" charset="0"/>
              </a:rPr>
              <a:t>) 25		d)26</a:t>
            </a:r>
          </a:p>
          <a:p>
            <a:pPr algn="just"/>
            <a:endParaRPr lang="es-PE" sz="2800" dirty="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  <p:sp>
        <p:nvSpPr>
          <p:cNvPr id="3" name="Rectángulo redondeado 2"/>
          <p:cNvSpPr/>
          <p:nvPr/>
        </p:nvSpPr>
        <p:spPr>
          <a:xfrm>
            <a:off x="508715" y="478338"/>
            <a:ext cx="11487955" cy="1723949"/>
          </a:xfrm>
          <a:prstGeom prst="roundRect">
            <a:avLst/>
          </a:prstGeom>
          <a:noFill/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84026" y1="13141" x2="84026" y2="13141"/>
                        <a14:foregroundMark x1="87746" y1="6090" x2="87746" y2="6090"/>
                        <a14:foregroundMark x1="80963" y1="7051" x2="80963" y2="7051"/>
                        <a14:foregroundMark x1="78993" y1="9936" x2="78993" y2="9936"/>
                        <a14:foregroundMark x1="89934" y1="9615" x2="89934" y2="9615"/>
                        <a14:foregroundMark x1="84902" y1="5769" x2="84902" y2="5769"/>
                        <a14:foregroundMark x1="39168" y1="80769" x2="39168" y2="80769"/>
                        <a14:foregroundMark x1="21007" y1="75962" x2="21007" y2="75962"/>
                        <a14:foregroundMark x1="14880" y1="73718" x2="14880" y2="73718"/>
                        <a14:foregroundMark x1="26477" y1="78846" x2="26477" y2="78846"/>
                        <a14:foregroundMark x1="26915" y1="80769" x2="26915" y2="80769"/>
                        <a14:foregroundMark x1="11816" y1="80769" x2="11816" y2="80769"/>
                        <a14:foregroundMark x1="4595" y1="78205" x2="4595" y2="78205"/>
                        <a14:foregroundMark x1="16411" y1="76282" x2="16411" y2="76282"/>
                        <a14:foregroundMark x1="20350" y1="78846" x2="20350" y2="78846"/>
                        <a14:foregroundMark x1="33260" y1="83333" x2="33260" y2="83333"/>
                        <a14:foregroundMark x1="38074" y1="84936" x2="38074" y2="84936"/>
                        <a14:foregroundMark x1="48796" y1="83013" x2="48796" y2="83013"/>
                        <a14:foregroundMark x1="50766" y1="78846" x2="50766" y2="78846"/>
                        <a14:foregroundMark x1="55142" y1="80769" x2="55142" y2="80769"/>
                        <a14:foregroundMark x1="55142" y1="84615" x2="55142" y2="84615"/>
                        <a14:foregroundMark x1="50109" y1="87179" x2="50109" y2="87179"/>
                        <a14:foregroundMark x1="41357" y1="85577" x2="41357" y2="85577"/>
                        <a14:foregroundMark x1="24945" y1="87500" x2="24945" y2="87500"/>
                        <a14:foregroundMark x1="18600" y1="84615" x2="18600" y2="84615"/>
                        <a14:foregroundMark x1="30416" y1="90705" x2="30416" y2="90705"/>
                        <a14:foregroundMark x1="29759" y1="91987" x2="29759" y2="91987"/>
                        <a14:foregroundMark x1="27133" y1="91987" x2="27133" y2="91987"/>
                        <a14:foregroundMark x1="21007" y1="89103" x2="21007" y2="89103"/>
                        <a14:foregroundMark x1="18162" y1="88141" x2="18162" y2="88141"/>
                        <a14:foregroundMark x1="12691" y1="86218" x2="12691" y2="86218"/>
                        <a14:foregroundMark x1="9628" y1="84295" x2="9628" y2="84295"/>
                        <a14:foregroundMark x1="6346" y1="81731" x2="6346" y2="81731"/>
                        <a14:foregroundMark x1="32166" y1="92949" x2="32166" y2="92949"/>
                        <a14:foregroundMark x1="38950" y1="92308" x2="38950" y2="92308"/>
                        <a14:foregroundMark x1="41357" y1="92308" x2="41357" y2="92308"/>
                        <a14:foregroundMark x1="48140" y1="92308" x2="48140" y2="92308"/>
                        <a14:foregroundMark x1="46608" y1="41987" x2="46608" y2="41987"/>
                        <a14:foregroundMark x1="46608" y1="42949" x2="46608" y2="42949"/>
                        <a14:foregroundMark x1="47484" y1="38782" x2="47484" y2="38782"/>
                        <a14:foregroundMark x1="81182" y1="32692" x2="81182" y2="32692"/>
                        <a14:foregroundMark x1="80963" y1="30128" x2="80963" y2="30128"/>
                        <a14:foregroundMark x1="91904" y1="7372" x2="91904" y2="7372"/>
                        <a14:foregroundMark x1="91685" y1="7372" x2="91685" y2="7372"/>
                        <a14:foregroundMark x1="94311" y1="7372" x2="94311" y2="737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99280" y="3618963"/>
            <a:ext cx="6181858" cy="3239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762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742682" y="1325175"/>
            <a:ext cx="6096000" cy="353943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algn="just">
              <a:buAutoNum type="arabicPeriod" startAt="6"/>
            </a:pPr>
            <a:r>
              <a:rPr lang="es-PE" sz="2800" b="1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Un </a:t>
            </a:r>
            <a:r>
              <a:rPr lang="es-PE" sz="2800" b="1" dirty="0">
                <a:solidFill>
                  <a:schemeClr val="tx2"/>
                </a:solidFill>
                <a:latin typeface="Arial Narrow" panose="020B0606020202030204" pitchFamily="34" charset="0"/>
              </a:rPr>
              <a:t>campesino tiene en su corral, solo gallinas y conejos. En total hay en el corral 22 cabezas y 56 patas. ¿Cuántos conejos hay en su corral</a:t>
            </a:r>
            <a:r>
              <a:rPr lang="es-PE" sz="2800" b="1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?</a:t>
            </a:r>
          </a:p>
          <a:p>
            <a:pPr marL="342900" indent="-342900" algn="just">
              <a:buAutoNum type="arabicPeriod" startAt="6"/>
            </a:pPr>
            <a:endParaRPr lang="es-PE" sz="2800" dirty="0">
              <a:solidFill>
                <a:schemeClr val="tx2"/>
              </a:solidFill>
              <a:latin typeface="Arial Narrow" panose="020B0606020202030204" pitchFamily="34" charset="0"/>
            </a:endParaRPr>
          </a:p>
          <a:p>
            <a:pPr marL="342900" indent="-342900" algn="just">
              <a:buAutoNum type="arabicPeriod" startAt="6"/>
            </a:pPr>
            <a:endParaRPr lang="es-PE" sz="2800" dirty="0" smtClean="0">
              <a:solidFill>
                <a:schemeClr val="tx2"/>
              </a:solidFill>
              <a:latin typeface="Arial Narrow" panose="020B0606020202030204" pitchFamily="34" charset="0"/>
            </a:endParaRPr>
          </a:p>
          <a:p>
            <a:pPr algn="just"/>
            <a:endParaRPr lang="es-PE" sz="2800" dirty="0">
              <a:solidFill>
                <a:schemeClr val="tx2"/>
              </a:solidFill>
              <a:latin typeface="Arial Narrow" panose="020B0606020202030204" pitchFamily="34" charset="0"/>
            </a:endParaRPr>
          </a:p>
          <a:p>
            <a:pPr algn="just"/>
            <a:r>
              <a:rPr lang="es-PE" sz="2800" dirty="0">
                <a:solidFill>
                  <a:schemeClr val="tx2"/>
                </a:solidFill>
                <a:latin typeface="Arial Narrow" panose="020B0606020202030204" pitchFamily="34" charset="0"/>
              </a:rPr>
              <a:t>a) 6	</a:t>
            </a:r>
            <a:r>
              <a:rPr lang="es-PE" sz="2800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    b</a:t>
            </a:r>
            <a:r>
              <a:rPr lang="es-PE" sz="2800" dirty="0">
                <a:solidFill>
                  <a:schemeClr val="tx2"/>
                </a:solidFill>
                <a:latin typeface="Arial Narrow" panose="020B0606020202030204" pitchFamily="34" charset="0"/>
              </a:rPr>
              <a:t>) 164   </a:t>
            </a:r>
            <a:r>
              <a:rPr lang="es-PE" sz="2800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         c</a:t>
            </a:r>
            <a:r>
              <a:rPr lang="es-PE" sz="2800" dirty="0">
                <a:solidFill>
                  <a:schemeClr val="tx2"/>
                </a:solidFill>
                <a:latin typeface="Arial Narrow" panose="020B0606020202030204" pitchFamily="34" charset="0"/>
              </a:rPr>
              <a:t>) 20		d)7</a:t>
            </a: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7724" y="888642"/>
            <a:ext cx="4949780" cy="4868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045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386366" y="445832"/>
            <a:ext cx="11294772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AutoNum type="arabicPeriod" startAt="7"/>
            </a:pPr>
            <a:r>
              <a:rPr lang="es-PE" sz="2400" b="1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En </a:t>
            </a:r>
            <a:r>
              <a:rPr lang="es-PE" sz="2400" b="1" dirty="0">
                <a:solidFill>
                  <a:schemeClr val="tx2"/>
                </a:solidFill>
                <a:latin typeface="Arial Narrow" panose="020B0606020202030204" pitchFamily="34" charset="0"/>
              </a:rPr>
              <a:t>un reinado primaveral, la reina y su dama deben escoger a su pareja de baile entre 300 pretendientes. Ante este dilema, la reina los hace formar un círculo y ante el asombro de todos, procede a contar de la siguiente manera : 1; 2; 3; 1; 2; 3 y así sucesivamente. A cada uno de los pretendientes que le tocaba 3, lo eliminaba. ¿Qué lugares le convendría ocupar si estuviera entre los 40 que pretende bailar con la reina y su dama</a:t>
            </a:r>
            <a:r>
              <a:rPr lang="es-PE" sz="2400" b="1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?</a:t>
            </a:r>
          </a:p>
          <a:p>
            <a:pPr marL="342900" indent="-342900" algn="just">
              <a:buAutoNum type="arabicPeriod" startAt="7"/>
            </a:pPr>
            <a:endParaRPr lang="es-PE" sz="2400" b="1" dirty="0">
              <a:solidFill>
                <a:schemeClr val="tx2"/>
              </a:solidFill>
              <a:latin typeface="Arial Narrow" panose="020B0606020202030204" pitchFamily="34" charset="0"/>
            </a:endParaRPr>
          </a:p>
          <a:p>
            <a:pPr marL="342900" indent="-342900" algn="just">
              <a:buAutoNum type="arabicPeriod" startAt="7"/>
            </a:pPr>
            <a:endParaRPr lang="es-PE" sz="2400" b="1" dirty="0" smtClean="0">
              <a:solidFill>
                <a:schemeClr val="tx2"/>
              </a:solidFill>
              <a:latin typeface="Arial Narrow" panose="020B0606020202030204" pitchFamily="34" charset="0"/>
            </a:endParaRPr>
          </a:p>
          <a:p>
            <a:pPr marL="342900" indent="-342900" algn="just">
              <a:buAutoNum type="arabicPeriod" startAt="7"/>
            </a:pPr>
            <a:endParaRPr lang="es-PE" sz="2400" b="1" dirty="0" smtClean="0">
              <a:solidFill>
                <a:schemeClr val="tx2"/>
              </a:solidFill>
              <a:latin typeface="Arial Narrow" panose="020B0606020202030204" pitchFamily="34" charset="0"/>
            </a:endParaRPr>
          </a:p>
          <a:p>
            <a:pPr algn="just"/>
            <a:endParaRPr lang="es-PE" sz="2400" dirty="0">
              <a:solidFill>
                <a:schemeClr val="tx2"/>
              </a:solidFill>
              <a:latin typeface="Arial Narrow" panose="020B0606020202030204" pitchFamily="34" charset="0"/>
            </a:endParaRPr>
          </a:p>
          <a:p>
            <a:pPr algn="just"/>
            <a:r>
              <a:rPr lang="es-PE" sz="2400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     a)4 </a:t>
            </a:r>
            <a:r>
              <a:rPr lang="es-PE" sz="2400" dirty="0">
                <a:solidFill>
                  <a:schemeClr val="tx2"/>
                </a:solidFill>
                <a:latin typeface="Arial Narrow" panose="020B0606020202030204" pitchFamily="34" charset="0"/>
              </a:rPr>
              <a:t>y 37 </a:t>
            </a:r>
            <a:r>
              <a:rPr lang="es-PE" sz="2400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          b)13 </a:t>
            </a:r>
            <a:r>
              <a:rPr lang="es-PE" sz="2400" dirty="0">
                <a:solidFill>
                  <a:schemeClr val="tx2"/>
                </a:solidFill>
                <a:latin typeface="Arial Narrow" panose="020B0606020202030204" pitchFamily="34" charset="0"/>
              </a:rPr>
              <a:t>y </a:t>
            </a:r>
            <a:r>
              <a:rPr lang="es-PE" sz="2400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28           </a:t>
            </a:r>
            <a:r>
              <a:rPr lang="es-PE" sz="2400" dirty="0">
                <a:solidFill>
                  <a:schemeClr val="tx2"/>
                </a:solidFill>
                <a:latin typeface="Arial Narrow" panose="020B0606020202030204" pitchFamily="34" charset="0"/>
              </a:rPr>
              <a:t>c)5y </a:t>
            </a:r>
            <a:r>
              <a:rPr lang="es-PE" sz="2400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20         </a:t>
            </a:r>
            <a:r>
              <a:rPr lang="es-PE" sz="2400" dirty="0">
                <a:solidFill>
                  <a:schemeClr val="tx2"/>
                </a:solidFill>
                <a:latin typeface="Arial Narrow" panose="020B0606020202030204" pitchFamily="34" charset="0"/>
              </a:rPr>
              <a:t>d)9 y 24 </a:t>
            </a:r>
            <a:r>
              <a:rPr lang="es-PE" sz="2400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        e)17 </a:t>
            </a:r>
            <a:r>
              <a:rPr lang="es-PE" sz="2400" dirty="0">
                <a:solidFill>
                  <a:schemeClr val="tx2"/>
                </a:solidFill>
                <a:latin typeface="Arial Narrow" panose="020B0606020202030204" pitchFamily="34" charset="0"/>
              </a:rPr>
              <a:t>y 32</a:t>
            </a:r>
          </a:p>
          <a:p>
            <a:pPr algn="just"/>
            <a:endParaRPr lang="es-PE" sz="2400" dirty="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  <p:sp>
        <p:nvSpPr>
          <p:cNvPr id="3" name="Rectángulo redondeado 2"/>
          <p:cNvSpPr/>
          <p:nvPr/>
        </p:nvSpPr>
        <p:spPr>
          <a:xfrm>
            <a:off x="128789" y="304164"/>
            <a:ext cx="11887200" cy="2426157"/>
          </a:xfrm>
          <a:prstGeom prst="roundRect">
            <a:avLst/>
          </a:prstGeom>
          <a:noFill/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58195" y="3228083"/>
            <a:ext cx="3233805" cy="3376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551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Nature Illustration 16x9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atureIllustration_16x9_TP103431353" id="{355DDEB0-9DD9-4290-960B-BFD0DCFAAD2D}" vid="{F6D1697D-1420-4766-B75A-EC7C2996422F}"/>
    </a:ext>
  </a:extLst>
</a:theme>
</file>

<file path=ppt/theme/theme2.xml><?xml version="1.0" encoding="utf-8"?>
<a:theme xmlns:a="http://schemas.openxmlformats.org/drawingml/2006/main" name="Office Theme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2167F96A-C2ED-4D5B-8EFB-A18C6982D36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Presentación de naturaleza colorida, diseño paisajístico con ilustraciones (pantalla panorámica)</Template>
  <TotalTime>0</TotalTime>
  <Words>1151</Words>
  <Application>Microsoft Office PowerPoint</Application>
  <PresentationFormat>Panorámica</PresentationFormat>
  <Paragraphs>129</Paragraphs>
  <Slides>25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25</vt:i4>
      </vt:variant>
    </vt:vector>
  </HeadingPairs>
  <TitlesOfParts>
    <vt:vector size="30" baseType="lpstr">
      <vt:lpstr>Arial</vt:lpstr>
      <vt:lpstr>Arial Narrow</vt:lpstr>
      <vt:lpstr>Segoe Print</vt:lpstr>
      <vt:lpstr>Wingdings</vt:lpstr>
      <vt:lpstr>Nature Illustration 16x9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2015-06-22T16:13:30Z</dcterms:created>
  <dcterms:modified xsi:type="dcterms:W3CDTF">2015-07-17T03:28:36Z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TC034313779991</vt:lpwstr>
  </property>
</Properties>
</file>