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906000" cy="6858000" type="A4"/>
  <p:notesSz cx="6858000" cy="9144000"/>
  <p:custDataLst>
    <p:tags r:id="rId13"/>
  </p:custData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12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9850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76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07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37485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925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4600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8042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979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4234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223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585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61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914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359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900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634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2A9E-CB06-4519-8D61-80E005BD587B}" type="datetimeFigureOut">
              <a:rPr lang="es-PE" smtClean="0"/>
              <a:t>16/07/2015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468A90-63E0-44C2-852E-ABFAE8CD4A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393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b\Desktop\auge diapositi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906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 descr="C:\Users\mb\Desktop\logom auge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6" t="14092" r="9339" b="34805"/>
          <a:stretch/>
        </p:blipFill>
        <p:spPr bwMode="auto">
          <a:xfrm>
            <a:off x="6818460" y="5422600"/>
            <a:ext cx="2304256" cy="14052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C:\Users\mb\Desktop\logom au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95" b="16753"/>
          <a:stretch/>
        </p:blipFill>
        <p:spPr bwMode="auto">
          <a:xfrm rot="16200000">
            <a:off x="-223239" y="2452057"/>
            <a:ext cx="4638046" cy="80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1 CuadroTexto"/>
          <p:cNvSpPr txBox="1">
            <a:spLocks noChangeArrowheads="1"/>
          </p:cNvSpPr>
          <p:nvPr/>
        </p:nvSpPr>
        <p:spPr bwMode="auto">
          <a:xfrm>
            <a:off x="1716071" y="5085186"/>
            <a:ext cx="5102388" cy="117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98" tIns="32649" rIns="65298" bIns="32649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s-PE" altLang="es-PE" sz="3600" b="1" kern="0" dirty="0">
                <a:solidFill>
                  <a:sysClr val="windowText" lastClr="000000"/>
                </a:solidFill>
                <a:latin typeface="Calibri"/>
              </a:rPr>
              <a:t>VIDEOCONFERENCIA </a:t>
            </a:r>
            <a:endParaRPr lang="es-PE" altLang="es-PE" sz="3600" b="1" kern="0" dirty="0" smtClean="0">
              <a:solidFill>
                <a:sysClr val="windowText" lastClr="000000"/>
              </a:solidFill>
              <a:latin typeface="Calibri"/>
            </a:endParaRPr>
          </a:p>
          <a:p>
            <a:pPr algn="ctr">
              <a:defRPr/>
            </a:pPr>
            <a:r>
              <a:rPr lang="es-PE" altLang="es-PE" sz="1800" b="1" kern="0" dirty="0" smtClean="0">
                <a:solidFill>
                  <a:sysClr val="windowText" lastClr="000000"/>
                </a:solidFill>
                <a:latin typeface="Calibri"/>
              </a:rPr>
              <a:t>CAPACITACIÓN PARA EL EXAMEN DE NOMBRAMIENTO 2015 </a:t>
            </a:r>
            <a:endParaRPr lang="es-PE" altLang="es-PE" sz="1800" b="1" kern="0" dirty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585" y="537137"/>
            <a:ext cx="561975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615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0" y="609600"/>
            <a:ext cx="8625490" cy="1320800"/>
          </a:xfrm>
        </p:spPr>
        <p:txBody>
          <a:bodyPr>
            <a:noAutofit/>
          </a:bodyPr>
          <a:lstStyle/>
          <a:p>
            <a:pPr lvl="0"/>
            <a:r>
              <a:rPr lang="es-ES" sz="2800" dirty="0" smtClean="0">
                <a:solidFill>
                  <a:srgbClr val="002060"/>
                </a:solidFill>
              </a:rPr>
              <a:t>8. ¿Qué </a:t>
            </a:r>
            <a:r>
              <a:rPr lang="es-ES" sz="2800" dirty="0">
                <a:solidFill>
                  <a:srgbClr val="002060"/>
                </a:solidFill>
              </a:rPr>
              <a:t>consecuencias traería en un niño la extirpación quirúrgica de los testículos antes de la pubertad</a:t>
            </a:r>
            <a:r>
              <a:rPr lang="es-ES" sz="2800" dirty="0" smtClean="0">
                <a:solidFill>
                  <a:srgbClr val="002060"/>
                </a:solidFill>
              </a:rPr>
              <a:t>?</a:t>
            </a:r>
            <a:endParaRPr lang="es-ES" sz="28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0399" y="2160590"/>
            <a:ext cx="8325946" cy="3880773"/>
          </a:xfrm>
        </p:spPr>
        <p:txBody>
          <a:bodyPr>
            <a:no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A) Eliminaría </a:t>
            </a:r>
            <a:r>
              <a:rPr lang="es-ES" sz="2800" dirty="0">
                <a:solidFill>
                  <a:schemeClr val="tx1"/>
                </a:solidFill>
              </a:rPr>
              <a:t>las características sexuales primarias de los </a:t>
            </a:r>
            <a:r>
              <a:rPr lang="es-ES" sz="2800" dirty="0" smtClean="0">
                <a:solidFill>
                  <a:schemeClr val="tx1"/>
                </a:solidFill>
              </a:rPr>
              <a:t>niños.</a:t>
            </a:r>
          </a:p>
          <a:p>
            <a:r>
              <a:rPr lang="es-ES" sz="2800" dirty="0" smtClean="0">
                <a:solidFill>
                  <a:schemeClr val="tx1"/>
                </a:solidFill>
              </a:rPr>
              <a:t>B) Fomentaría </a:t>
            </a:r>
            <a:r>
              <a:rPr lang="es-ES" sz="2800" dirty="0">
                <a:solidFill>
                  <a:schemeClr val="tx1"/>
                </a:solidFill>
              </a:rPr>
              <a:t>que los niños crecieran por un mayor período de </a:t>
            </a:r>
            <a:r>
              <a:rPr lang="es-ES" sz="2800" dirty="0" smtClean="0">
                <a:solidFill>
                  <a:schemeClr val="tx1"/>
                </a:solidFill>
              </a:rPr>
              <a:t>tiempo.</a:t>
            </a:r>
          </a:p>
          <a:p>
            <a:r>
              <a:rPr lang="es-ES" sz="2800" dirty="0" smtClean="0">
                <a:solidFill>
                  <a:schemeClr val="tx1"/>
                </a:solidFill>
              </a:rPr>
              <a:t>C) Impediría </a:t>
            </a:r>
            <a:r>
              <a:rPr lang="es-ES" sz="2800" dirty="0">
                <a:solidFill>
                  <a:schemeClr val="tx1"/>
                </a:solidFill>
              </a:rPr>
              <a:t>que los niños cambiaran la </a:t>
            </a:r>
            <a:r>
              <a:rPr lang="es-ES" sz="2800" dirty="0" smtClean="0">
                <a:solidFill>
                  <a:schemeClr val="tx1"/>
                </a:solidFill>
              </a:rPr>
              <a:t>voz.</a:t>
            </a:r>
          </a:p>
          <a:p>
            <a:r>
              <a:rPr lang="es-ES" sz="2800" dirty="0" smtClean="0">
                <a:solidFill>
                  <a:schemeClr val="tx1"/>
                </a:solidFill>
              </a:rPr>
              <a:t>D) Evitaría </a:t>
            </a:r>
            <a:r>
              <a:rPr lang="es-ES" sz="2800" dirty="0">
                <a:solidFill>
                  <a:schemeClr val="tx1"/>
                </a:solidFill>
              </a:rPr>
              <a:t>que los niños produjeran progesterona.</a:t>
            </a:r>
            <a:br>
              <a:rPr lang="es-ES" sz="2800" dirty="0">
                <a:solidFill>
                  <a:schemeClr val="tx1"/>
                </a:solidFill>
              </a:rPr>
            </a:br>
            <a:endParaRPr lang="es-E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0" y="609600"/>
            <a:ext cx="8499366" cy="1320800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9. </a:t>
            </a:r>
            <a:r>
              <a:rPr lang="es-ES" dirty="0">
                <a:solidFill>
                  <a:srgbClr val="002060"/>
                </a:solidFill>
              </a:rPr>
              <a:t>Es responsable de las características </a:t>
            </a:r>
            <a:r>
              <a:rPr lang="es-ES" dirty="0" smtClean="0">
                <a:solidFill>
                  <a:srgbClr val="002060"/>
                </a:solidFill>
              </a:rPr>
              <a:t>sexuales secundarias </a:t>
            </a:r>
            <a:r>
              <a:rPr lang="es-ES" dirty="0">
                <a:solidFill>
                  <a:srgbClr val="002060"/>
                </a:solidFill>
              </a:rPr>
              <a:t>en el varón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</a:rPr>
              <a:t>a</a:t>
            </a:r>
            <a:r>
              <a:rPr lang="es-ES" sz="3200" dirty="0">
                <a:solidFill>
                  <a:schemeClr val="tx1"/>
                </a:solidFill>
              </a:rPr>
              <a:t>) </a:t>
            </a:r>
            <a:r>
              <a:rPr lang="es-ES" sz="3200" dirty="0" smtClean="0">
                <a:solidFill>
                  <a:schemeClr val="tx1"/>
                </a:solidFill>
              </a:rPr>
              <a:t>LH</a:t>
            </a:r>
          </a:p>
          <a:p>
            <a:r>
              <a:rPr lang="es-ES" sz="3200" dirty="0" smtClean="0">
                <a:solidFill>
                  <a:schemeClr val="tx1"/>
                </a:solidFill>
              </a:rPr>
              <a:t>b</a:t>
            </a:r>
            <a:r>
              <a:rPr lang="es-ES" sz="3200" dirty="0">
                <a:solidFill>
                  <a:schemeClr val="tx1"/>
                </a:solidFill>
              </a:rPr>
              <a:t>) </a:t>
            </a:r>
            <a:r>
              <a:rPr lang="es-ES" sz="3200" dirty="0" smtClean="0">
                <a:solidFill>
                  <a:schemeClr val="tx1"/>
                </a:solidFill>
              </a:rPr>
              <a:t>FSH</a:t>
            </a:r>
          </a:p>
          <a:p>
            <a:r>
              <a:rPr lang="es-ES" sz="3200" dirty="0" smtClean="0">
                <a:solidFill>
                  <a:schemeClr val="tx1"/>
                </a:solidFill>
              </a:rPr>
              <a:t>c</a:t>
            </a:r>
            <a:r>
              <a:rPr lang="es-ES" sz="3200" dirty="0">
                <a:solidFill>
                  <a:schemeClr val="tx1"/>
                </a:solidFill>
              </a:rPr>
              <a:t>) </a:t>
            </a:r>
            <a:r>
              <a:rPr lang="es-ES" sz="3200" dirty="0" smtClean="0">
                <a:solidFill>
                  <a:schemeClr val="tx1"/>
                </a:solidFill>
              </a:rPr>
              <a:t>Estrógeno</a:t>
            </a:r>
          </a:p>
          <a:p>
            <a:r>
              <a:rPr lang="es-ES" sz="3200" dirty="0" smtClean="0">
                <a:solidFill>
                  <a:schemeClr val="tx1"/>
                </a:solidFill>
              </a:rPr>
              <a:t>d</a:t>
            </a:r>
            <a:r>
              <a:rPr lang="es-ES" sz="3200" dirty="0">
                <a:solidFill>
                  <a:schemeClr val="tx1"/>
                </a:solidFill>
              </a:rPr>
              <a:t>) </a:t>
            </a:r>
            <a:r>
              <a:rPr lang="es-ES" sz="3200" dirty="0" smtClean="0">
                <a:solidFill>
                  <a:schemeClr val="tx1"/>
                </a:solidFill>
              </a:rPr>
              <a:t>Progesterona</a:t>
            </a:r>
          </a:p>
          <a:p>
            <a:r>
              <a:rPr lang="es-ES" sz="3200" dirty="0" smtClean="0">
                <a:solidFill>
                  <a:schemeClr val="tx1"/>
                </a:solidFill>
              </a:rPr>
              <a:t>e</a:t>
            </a:r>
            <a:r>
              <a:rPr lang="es-ES" sz="3200" dirty="0">
                <a:solidFill>
                  <a:schemeClr val="tx1"/>
                </a:solidFill>
              </a:rPr>
              <a:t>) Testosterona</a:t>
            </a:r>
          </a:p>
        </p:txBody>
      </p:sp>
    </p:spTree>
    <p:extLst>
      <p:ext uri="{BB962C8B-B14F-4D97-AF65-F5344CB8AC3E}">
        <p14:creationId xmlns:p14="http://schemas.microsoft.com/office/powerpoint/2010/main" val="253290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 Nº 03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b="1" cap="none" dirty="0" smtClean="0">
                <a:solidFill>
                  <a:schemeClr val="tx1"/>
                </a:solidFill>
                <a:latin typeface="+mn-lt"/>
              </a:rPr>
              <a:t>Mg. Roger Grande Martínez</a:t>
            </a:r>
            <a:endParaRPr lang="es-PE" b="1" cap="none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19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608" y="457200"/>
            <a:ext cx="8276895" cy="2396359"/>
          </a:xfrm>
        </p:spPr>
        <p:txBody>
          <a:bodyPr>
            <a:noAutofit/>
          </a:bodyPr>
          <a:lstStyle/>
          <a:p>
            <a:r>
              <a:rPr lang="es-PE" sz="2800" dirty="0" smtClean="0">
                <a:solidFill>
                  <a:srgbClr val="002060"/>
                </a:solidFill>
              </a:rPr>
              <a:t>1. </a:t>
            </a:r>
            <a:r>
              <a:rPr lang="es-ES" sz="2800" dirty="0" smtClean="0">
                <a:solidFill>
                  <a:srgbClr val="002060"/>
                </a:solidFill>
              </a:rPr>
              <a:t>Los </a:t>
            </a:r>
            <a:r>
              <a:rPr lang="es-ES" sz="2800" dirty="0">
                <a:solidFill>
                  <a:srgbClr val="002060"/>
                </a:solidFill>
              </a:rPr>
              <a:t>estudiantes que oscilan entre las edades de 12 a 17 años se caracterizan en su </a:t>
            </a:r>
            <a:r>
              <a:rPr lang="es-ES" sz="2800" dirty="0" smtClean="0">
                <a:solidFill>
                  <a:srgbClr val="002060"/>
                </a:solidFill>
              </a:rPr>
              <a:t>aspecto cognitivo </a:t>
            </a:r>
            <a:r>
              <a:rPr lang="es-ES" sz="2800" dirty="0">
                <a:solidFill>
                  <a:srgbClr val="002060"/>
                </a:solidFill>
              </a:rPr>
              <a:t>por: 	</a:t>
            </a:r>
            <a:br>
              <a:rPr lang="es-ES" sz="2800" dirty="0">
                <a:solidFill>
                  <a:srgbClr val="002060"/>
                </a:solidFill>
              </a:rPr>
            </a:br>
            <a:endParaRPr lang="es-PE" sz="2800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2" y="3106976"/>
            <a:ext cx="9159766" cy="2410956"/>
          </a:xfrm>
        </p:spPr>
        <p:txBody>
          <a:bodyPr>
            <a:normAutofit/>
          </a:bodyPr>
          <a:lstStyle/>
          <a:p>
            <a:r>
              <a:rPr lang="es-PE" sz="2000" dirty="0" smtClean="0">
                <a:solidFill>
                  <a:schemeClr val="tx1"/>
                </a:solidFill>
              </a:rPr>
              <a:t>a</a:t>
            </a:r>
            <a:r>
              <a:rPr lang="es-PE" sz="2000" dirty="0">
                <a:solidFill>
                  <a:schemeClr val="tx1"/>
                </a:solidFill>
              </a:rPr>
              <a:t>). 	desarrollar su autonomía. 	</a:t>
            </a:r>
            <a:endParaRPr lang="es-PE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b</a:t>
            </a:r>
            <a:r>
              <a:rPr lang="es-ES" sz="2000" dirty="0">
                <a:solidFill>
                  <a:schemeClr val="tx1"/>
                </a:solidFill>
              </a:rPr>
              <a:t>). 	buscar aceptación y reconocimiento. 	</a:t>
            </a:r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c</a:t>
            </a:r>
            <a:r>
              <a:rPr lang="es-ES" sz="2000" dirty="0">
                <a:solidFill>
                  <a:schemeClr val="tx1"/>
                </a:solidFill>
              </a:rPr>
              <a:t>). 	reflexionar sobre cómo y por qué pasan los hechos. 	</a:t>
            </a:r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d</a:t>
            </a:r>
            <a:r>
              <a:rPr lang="es-ES" sz="2000" dirty="0">
                <a:solidFill>
                  <a:schemeClr val="tx1"/>
                </a:solidFill>
              </a:rPr>
              <a:t>). 	desarrollar un sistema ético y de valores que guía su actuar. 	</a:t>
            </a:r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PE" sz="2000" dirty="0" smtClean="0">
                <a:solidFill>
                  <a:schemeClr val="tx1"/>
                </a:solidFill>
              </a:rPr>
              <a:t>e</a:t>
            </a:r>
            <a:r>
              <a:rPr lang="es-PE" sz="2000" dirty="0">
                <a:solidFill>
                  <a:schemeClr val="tx1"/>
                </a:solidFill>
              </a:rPr>
              <a:t>). 	emplear un vocabulario poco convencional. 	</a:t>
            </a:r>
          </a:p>
        </p:txBody>
      </p:sp>
    </p:spTree>
    <p:extLst>
      <p:ext uri="{BB962C8B-B14F-4D97-AF65-F5344CB8AC3E}">
        <p14:creationId xmlns:p14="http://schemas.microsoft.com/office/powerpoint/2010/main" val="24033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1" y="609600"/>
            <a:ext cx="8404772" cy="2354317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>
                <a:solidFill>
                  <a:srgbClr val="002060"/>
                </a:solidFill>
              </a:rPr>
              <a:t>2. Si </a:t>
            </a:r>
            <a:r>
              <a:rPr lang="es-ES" sz="2400" dirty="0">
                <a:solidFill>
                  <a:srgbClr val="002060"/>
                </a:solidFill>
              </a:rPr>
              <a:t>el docente observa que el adolescente muestra actitudes y comportamientos, al parecer conflictivos, como ser: desafío a la autoridad paterna, exigencia de mayor libertad, uso de vocabulario poco convencional, etc. Entonces debe brindar orientación con apoyo del padre de familia para desarrollar ……. 	</a:t>
            </a:r>
            <a:br>
              <a:rPr lang="es-ES" sz="2400" dirty="0">
                <a:solidFill>
                  <a:srgbClr val="002060"/>
                </a:solidFill>
              </a:rPr>
            </a:br>
            <a:endParaRPr lang="es-PE" sz="24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0399" y="2979684"/>
            <a:ext cx="8389008" cy="3061680"/>
          </a:xfrm>
        </p:spPr>
        <p:txBody>
          <a:bodyPr/>
          <a:lstStyle/>
          <a:p>
            <a:r>
              <a:rPr lang="es-PE" sz="2400" dirty="0">
                <a:solidFill>
                  <a:schemeClr val="tx1"/>
                </a:solidFill>
              </a:rPr>
              <a:t>a). 	contenidos procedimentales de las áreas básicas. 	</a:t>
            </a:r>
          </a:p>
          <a:p>
            <a:r>
              <a:rPr lang="es-PE" sz="2400" dirty="0">
                <a:solidFill>
                  <a:schemeClr val="tx1"/>
                </a:solidFill>
              </a:rPr>
              <a:t>b). 	cambios físicos, emocionales e intelectuales. 	</a:t>
            </a:r>
          </a:p>
          <a:p>
            <a:r>
              <a:rPr lang="es-ES" sz="2400" dirty="0">
                <a:solidFill>
                  <a:schemeClr val="tx1"/>
                </a:solidFill>
              </a:rPr>
              <a:t>c). 	aspectos cognitivos que correspondan al nivel. 	</a:t>
            </a:r>
          </a:p>
          <a:p>
            <a:r>
              <a:rPr lang="es-ES" sz="2400" dirty="0">
                <a:solidFill>
                  <a:schemeClr val="tx1"/>
                </a:solidFill>
              </a:rPr>
              <a:t>d). 	sus habilidades psicomotoras y sociales. 	</a:t>
            </a:r>
          </a:p>
          <a:p>
            <a:r>
              <a:rPr lang="es-ES" sz="2400" dirty="0">
                <a:solidFill>
                  <a:schemeClr val="tx1"/>
                </a:solidFill>
              </a:rPr>
              <a:t>e). 	la afirmación de su personalidad a partir del reconocimiento de su identidad. </a:t>
            </a:r>
            <a:r>
              <a:rPr lang="es-ES" dirty="0"/>
              <a:t>	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171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4635" y="451945"/>
            <a:ext cx="8215586" cy="2196662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rgbClr val="002060"/>
                </a:solidFill>
              </a:rPr>
              <a:t>3. Los </a:t>
            </a:r>
            <a:r>
              <a:rPr lang="es-ES" sz="2400" dirty="0">
                <a:solidFill>
                  <a:srgbClr val="002060"/>
                </a:solidFill>
              </a:rPr>
              <a:t>estudiantes al transitar de la Educación Primaria a la Secundaria, deben superar dos situaciones</a:t>
            </a:r>
            <a:br>
              <a:rPr lang="es-ES" sz="2400" dirty="0">
                <a:solidFill>
                  <a:srgbClr val="002060"/>
                </a:solidFill>
              </a:rPr>
            </a:br>
            <a:r>
              <a:rPr lang="es-ES" sz="2400" dirty="0">
                <a:solidFill>
                  <a:srgbClr val="002060"/>
                </a:solidFill>
              </a:rPr>
              <a:t>nuevas en sus vidas: la primera situación tiene que ver con su vida personal y esta relacionada con el</a:t>
            </a:r>
            <a:br>
              <a:rPr lang="es-ES" sz="2400" dirty="0">
                <a:solidFill>
                  <a:srgbClr val="002060"/>
                </a:solidFill>
              </a:rPr>
            </a:br>
            <a:r>
              <a:rPr lang="es-ES" sz="2400" dirty="0">
                <a:solidFill>
                  <a:srgbClr val="002060"/>
                </a:solidFill>
              </a:rPr>
              <a:t>desarrollo evolutivo, la segunda situación esta vinculada con:</a:t>
            </a:r>
            <a:br>
              <a:rPr lang="es-ES" sz="2400" dirty="0">
                <a:solidFill>
                  <a:srgbClr val="002060"/>
                </a:solidFill>
              </a:rPr>
            </a:br>
            <a:endParaRPr lang="es-PE" sz="24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61697" y="2853558"/>
            <a:ext cx="8071943" cy="2554013"/>
          </a:xfrm>
        </p:spPr>
        <p:txBody>
          <a:bodyPr>
            <a:noAutofit/>
          </a:bodyPr>
          <a:lstStyle/>
          <a:p>
            <a:r>
              <a:rPr lang="es-PE" sz="2400" dirty="0">
                <a:solidFill>
                  <a:schemeClr val="tx1"/>
                </a:solidFill>
              </a:rPr>
              <a:t>a) Sus cambios corporales significativos</a:t>
            </a:r>
            <a:r>
              <a:rPr lang="es-PE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b</a:t>
            </a:r>
            <a:r>
              <a:rPr lang="es-ES" sz="2400" dirty="0">
                <a:solidFill>
                  <a:schemeClr val="tx1"/>
                </a:solidFill>
              </a:rPr>
              <a:t>) Los procesos socio emocionales y </a:t>
            </a:r>
            <a:r>
              <a:rPr lang="es-ES" sz="2400" dirty="0" smtClean="0">
                <a:solidFill>
                  <a:schemeClr val="tx1"/>
                </a:solidFill>
              </a:rPr>
              <a:t>cognitivos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c</a:t>
            </a:r>
            <a:r>
              <a:rPr lang="es-ES" sz="2400" dirty="0">
                <a:solidFill>
                  <a:schemeClr val="tx1"/>
                </a:solidFill>
              </a:rPr>
              <a:t>) Su nuevo entorno educativo</a:t>
            </a:r>
            <a:r>
              <a:rPr lang="es-E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d</a:t>
            </a:r>
            <a:r>
              <a:rPr lang="es-ES" sz="2400" dirty="0">
                <a:solidFill>
                  <a:schemeClr val="tx1"/>
                </a:solidFill>
              </a:rPr>
              <a:t>) Los ajustes sociales de su entorno</a:t>
            </a:r>
            <a:endParaRPr lang="es-P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7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0" y="609600"/>
            <a:ext cx="8325945" cy="1320800"/>
          </a:xfrm>
        </p:spPr>
        <p:txBody>
          <a:bodyPr>
            <a:noAutofit/>
          </a:bodyPr>
          <a:lstStyle/>
          <a:p>
            <a:pPr lvl="0"/>
            <a:r>
              <a:rPr lang="es-CL" sz="3200" dirty="0" smtClean="0">
                <a:solidFill>
                  <a:srgbClr val="002060"/>
                </a:solidFill>
              </a:rPr>
              <a:t>4. La </a:t>
            </a:r>
            <a:r>
              <a:rPr lang="es-CL" sz="3200" dirty="0">
                <a:solidFill>
                  <a:srgbClr val="002060"/>
                </a:solidFill>
              </a:rPr>
              <a:t>hormona masculina responsable de los cambios en la pubertad se llama:</a:t>
            </a:r>
            <a:r>
              <a:rPr lang="es-ES" sz="3200" dirty="0">
                <a:solidFill>
                  <a:srgbClr val="002060"/>
                </a:solidFill>
              </a:rPr>
              <a:t/>
            </a:r>
            <a:br>
              <a:rPr lang="es-ES" sz="3200" dirty="0">
                <a:solidFill>
                  <a:srgbClr val="002060"/>
                </a:solidFill>
              </a:rPr>
            </a:br>
            <a:endParaRPr lang="es-ES" sz="32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>
                <a:solidFill>
                  <a:schemeClr val="tx1"/>
                </a:solidFill>
              </a:rPr>
              <a:t>a) Hormona Progesterona</a:t>
            </a:r>
            <a:r>
              <a:rPr lang="es-CL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L" sz="2800" dirty="0">
                <a:solidFill>
                  <a:schemeClr val="tx1"/>
                </a:solidFill>
              </a:rPr>
              <a:t>b</a:t>
            </a:r>
            <a:r>
              <a:rPr lang="es-CL" sz="2800" dirty="0" smtClean="0">
                <a:solidFill>
                  <a:schemeClr val="tx1"/>
                </a:solidFill>
              </a:rPr>
              <a:t>) Hormona Testosterona.</a:t>
            </a:r>
          </a:p>
          <a:p>
            <a:r>
              <a:rPr lang="es-ES" sz="2800" dirty="0" smtClean="0">
                <a:solidFill>
                  <a:schemeClr val="tx1"/>
                </a:solidFill>
              </a:rPr>
              <a:t>c) </a:t>
            </a:r>
            <a:r>
              <a:rPr lang="es-CL" sz="2800" dirty="0" smtClean="0">
                <a:solidFill>
                  <a:schemeClr val="tx1"/>
                </a:solidFill>
              </a:rPr>
              <a:t>Hormona Estrógenos.</a:t>
            </a:r>
          </a:p>
          <a:p>
            <a:r>
              <a:rPr lang="es-CL" sz="2800" dirty="0" smtClean="0">
                <a:solidFill>
                  <a:schemeClr val="tx1"/>
                </a:solidFill>
              </a:rPr>
              <a:t>d) Hormona </a:t>
            </a:r>
            <a:r>
              <a:rPr lang="es-CL" sz="2800" dirty="0" err="1">
                <a:solidFill>
                  <a:schemeClr val="tx1"/>
                </a:solidFill>
              </a:rPr>
              <a:t>Luteinizante</a:t>
            </a:r>
            <a:r>
              <a:rPr lang="es-CL" sz="2800" dirty="0">
                <a:solidFill>
                  <a:schemeClr val="tx1"/>
                </a:solidFill>
              </a:rPr>
              <a:t>. </a:t>
            </a:r>
            <a:r>
              <a:rPr lang="es-ES" sz="2800" dirty="0">
                <a:solidFill>
                  <a:schemeClr val="tx1"/>
                </a:solidFill>
              </a:rPr>
              <a:t/>
            </a:r>
            <a:br>
              <a:rPr lang="es-ES" sz="2800" dirty="0">
                <a:solidFill>
                  <a:schemeClr val="tx1"/>
                </a:solidFill>
              </a:rPr>
            </a:br>
            <a:endParaRPr lang="es-E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0" y="609600"/>
            <a:ext cx="8420538" cy="1320800"/>
          </a:xfrm>
        </p:spPr>
        <p:txBody>
          <a:bodyPr>
            <a:normAutofit/>
          </a:bodyPr>
          <a:lstStyle/>
          <a:p>
            <a:pPr lvl="0"/>
            <a:r>
              <a:rPr lang="es-ES_tradnl" sz="2700" dirty="0" smtClean="0">
                <a:solidFill>
                  <a:srgbClr val="002060"/>
                </a:solidFill>
              </a:rPr>
              <a:t>5. Los </a:t>
            </a:r>
            <a:r>
              <a:rPr lang="es-ES_tradnl" sz="2700" dirty="0">
                <a:solidFill>
                  <a:srgbClr val="002060"/>
                </a:solidFill>
              </a:rPr>
              <a:t>cambios de un varón con la llegada de la pubertad son:</a:t>
            </a:r>
            <a:r>
              <a:rPr lang="es-ES" sz="2700" dirty="0">
                <a:solidFill>
                  <a:srgbClr val="002060"/>
                </a:solidFill>
              </a:rPr>
              <a:t/>
            </a:r>
            <a:br>
              <a:rPr lang="es-ES" sz="2700" dirty="0">
                <a:solidFill>
                  <a:srgbClr val="002060"/>
                </a:solidFill>
              </a:rPr>
            </a:br>
            <a:endParaRPr lang="es-ES" sz="24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0399" y="2160590"/>
            <a:ext cx="8704318" cy="3880773"/>
          </a:xfrm>
        </p:spPr>
        <p:txBody>
          <a:bodyPr>
            <a:normAutofit/>
          </a:bodyPr>
          <a:lstStyle/>
          <a:p>
            <a:r>
              <a:rPr lang="es-ES_tradnl" sz="2400" dirty="0" smtClean="0">
                <a:solidFill>
                  <a:schemeClr val="tx1"/>
                </a:solidFill>
              </a:rPr>
              <a:t>A) Crecimiento </a:t>
            </a:r>
            <a:r>
              <a:rPr lang="es-ES_tradnl" sz="2400" dirty="0">
                <a:solidFill>
                  <a:schemeClr val="tx1"/>
                </a:solidFill>
              </a:rPr>
              <a:t>de músculos, primera menstruación, crecimiento de vellos, etc</a:t>
            </a:r>
            <a:r>
              <a:rPr lang="es-ES_tradnl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_tradnl" sz="2400" dirty="0" smtClean="0">
                <a:solidFill>
                  <a:schemeClr val="tx1"/>
                </a:solidFill>
              </a:rPr>
              <a:t>B) Crecimiento </a:t>
            </a:r>
            <a:r>
              <a:rPr lang="es-ES_tradnl" sz="2400" dirty="0">
                <a:solidFill>
                  <a:schemeClr val="tx1"/>
                </a:solidFill>
              </a:rPr>
              <a:t>de vellos, cambio de voz, aumento de estatura, crecimiento de pene y </a:t>
            </a:r>
            <a:r>
              <a:rPr lang="es-ES_tradnl" sz="2400" dirty="0" smtClean="0">
                <a:solidFill>
                  <a:schemeClr val="tx1"/>
                </a:solidFill>
              </a:rPr>
              <a:t>testículos.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C) </a:t>
            </a:r>
            <a:r>
              <a:rPr lang="es-ES_tradnl" sz="2400" dirty="0" smtClean="0">
                <a:solidFill>
                  <a:schemeClr val="tx1"/>
                </a:solidFill>
              </a:rPr>
              <a:t>Liberación </a:t>
            </a:r>
            <a:r>
              <a:rPr lang="es-ES_tradnl" sz="2400" dirty="0">
                <a:solidFill>
                  <a:schemeClr val="tx1"/>
                </a:solidFill>
              </a:rPr>
              <a:t>espontánea de </a:t>
            </a:r>
            <a:r>
              <a:rPr lang="es-ES_tradnl" sz="2400" dirty="0" err="1">
                <a:solidFill>
                  <a:schemeClr val="tx1"/>
                </a:solidFill>
              </a:rPr>
              <a:t>espermios</a:t>
            </a:r>
            <a:r>
              <a:rPr lang="es-ES_tradnl" sz="2400" dirty="0">
                <a:solidFill>
                  <a:schemeClr val="tx1"/>
                </a:solidFill>
              </a:rPr>
              <a:t>, aumento de estatura, redondeo de glúteos y </a:t>
            </a:r>
            <a:r>
              <a:rPr lang="es-ES_tradnl" sz="2400" dirty="0" smtClean="0">
                <a:solidFill>
                  <a:schemeClr val="tx1"/>
                </a:solidFill>
              </a:rPr>
              <a:t>muslos.</a:t>
            </a:r>
            <a:endParaRPr lang="es-ES" sz="2400" dirty="0" smtClean="0">
              <a:solidFill>
                <a:schemeClr val="tx1"/>
              </a:solidFill>
            </a:endParaRPr>
          </a:p>
          <a:p>
            <a:r>
              <a:rPr lang="es-ES" sz="2400" dirty="0" smtClean="0">
                <a:solidFill>
                  <a:schemeClr val="tx1"/>
                </a:solidFill>
              </a:rPr>
              <a:t>D) </a:t>
            </a:r>
            <a:r>
              <a:rPr lang="es-ES_tradnl" sz="2400" dirty="0" smtClean="0">
                <a:solidFill>
                  <a:schemeClr val="tx1"/>
                </a:solidFill>
              </a:rPr>
              <a:t>Ninguna </a:t>
            </a:r>
            <a:r>
              <a:rPr lang="es-ES_tradnl" sz="2400" dirty="0">
                <a:solidFill>
                  <a:schemeClr val="tx1"/>
                </a:solidFill>
              </a:rPr>
              <a:t>de las anteriores.</a:t>
            </a:r>
            <a:r>
              <a:rPr lang="es-ES" sz="2400" dirty="0">
                <a:solidFill>
                  <a:schemeClr val="tx1"/>
                </a:solidFill>
              </a:rPr>
              <a:t/>
            </a:r>
            <a:br>
              <a:rPr lang="es-ES" sz="2400" dirty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6166" y="562304"/>
            <a:ext cx="8325944" cy="1320800"/>
          </a:xfrm>
        </p:spPr>
        <p:txBody>
          <a:bodyPr>
            <a:noAutofit/>
          </a:bodyPr>
          <a:lstStyle/>
          <a:p>
            <a:pPr lvl="0"/>
            <a:r>
              <a:rPr lang="es-ES_tradnl" sz="2700" dirty="0" smtClean="0">
                <a:solidFill>
                  <a:srgbClr val="002060"/>
                </a:solidFill>
              </a:rPr>
              <a:t>6. ¿En </a:t>
            </a:r>
            <a:r>
              <a:rPr lang="es-ES_tradnl" sz="2700" dirty="0">
                <a:solidFill>
                  <a:srgbClr val="002060"/>
                </a:solidFill>
              </a:rPr>
              <a:t>qué se diferencian los caracteres sexuales primarios de los secundarios?</a:t>
            </a:r>
            <a:r>
              <a:rPr lang="es-ES" sz="2700" dirty="0">
                <a:solidFill>
                  <a:srgbClr val="002060"/>
                </a:solidFill>
              </a:rPr>
              <a:t/>
            </a:r>
            <a:br>
              <a:rPr lang="es-ES" sz="2700" dirty="0">
                <a:solidFill>
                  <a:srgbClr val="002060"/>
                </a:solidFill>
              </a:rPr>
            </a:br>
            <a:endParaRPr lang="es-ES" sz="27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0398" y="2160590"/>
            <a:ext cx="8877739" cy="3880773"/>
          </a:xfrm>
        </p:spPr>
        <p:txBody>
          <a:bodyPr>
            <a:noAutofit/>
          </a:bodyPr>
          <a:lstStyle/>
          <a:p>
            <a:r>
              <a:rPr lang="es-ES_tradnl" sz="2400" dirty="0" smtClean="0">
                <a:solidFill>
                  <a:schemeClr val="tx1"/>
                </a:solidFill>
              </a:rPr>
              <a:t>A) Los </a:t>
            </a:r>
            <a:r>
              <a:rPr lang="es-ES_tradnl" sz="2400" dirty="0">
                <a:solidFill>
                  <a:schemeClr val="tx1"/>
                </a:solidFill>
              </a:rPr>
              <a:t>primarios caracterizan al sistema reproductor de ambos sexos y los secundarios </a:t>
            </a:r>
            <a:r>
              <a:rPr lang="es-ES_tradnl" sz="2400" dirty="0" smtClean="0">
                <a:solidFill>
                  <a:schemeClr val="tx1"/>
                </a:solidFill>
              </a:rPr>
              <a:t>no.</a:t>
            </a:r>
          </a:p>
          <a:p>
            <a:r>
              <a:rPr lang="es-ES_tradnl" sz="2400" dirty="0" smtClean="0">
                <a:solidFill>
                  <a:schemeClr val="tx1"/>
                </a:solidFill>
              </a:rPr>
              <a:t>B) Los </a:t>
            </a:r>
            <a:r>
              <a:rPr lang="es-ES_tradnl" sz="2400" dirty="0">
                <a:solidFill>
                  <a:schemeClr val="tx1"/>
                </a:solidFill>
              </a:rPr>
              <a:t>primarios sufren cambios durante la pubertad,  en cambio los secundarios no los </a:t>
            </a:r>
            <a:r>
              <a:rPr lang="es-ES_tradnl" sz="2400" dirty="0" smtClean="0">
                <a:solidFill>
                  <a:schemeClr val="tx1"/>
                </a:solidFill>
              </a:rPr>
              <a:t>sufren.</a:t>
            </a:r>
          </a:p>
          <a:p>
            <a:r>
              <a:rPr lang="es-ES_tradnl" sz="2400" dirty="0" smtClean="0">
                <a:solidFill>
                  <a:schemeClr val="tx1"/>
                </a:solidFill>
              </a:rPr>
              <a:t>C) Los </a:t>
            </a:r>
            <a:r>
              <a:rPr lang="es-ES_tradnl" sz="2400" dirty="0">
                <a:solidFill>
                  <a:schemeClr val="tx1"/>
                </a:solidFill>
              </a:rPr>
              <a:t>primarios son características físicas y sicológicas que se mantienen para toda la vida y los secundarios </a:t>
            </a:r>
            <a:r>
              <a:rPr lang="es-ES_tradnl" sz="2400" dirty="0" smtClean="0">
                <a:solidFill>
                  <a:schemeClr val="tx1"/>
                </a:solidFill>
              </a:rPr>
              <a:t>no.</a:t>
            </a:r>
          </a:p>
          <a:p>
            <a:r>
              <a:rPr lang="es-ES_tradnl" sz="2400" dirty="0" smtClean="0">
                <a:solidFill>
                  <a:schemeClr val="tx1"/>
                </a:solidFill>
              </a:rPr>
              <a:t>D) Los </a:t>
            </a:r>
            <a:r>
              <a:rPr lang="es-ES_tradnl" sz="2400" dirty="0">
                <a:solidFill>
                  <a:schemeClr val="tx1"/>
                </a:solidFill>
              </a:rPr>
              <a:t>primarios están presentes desde el nacimiento y los secundarios se desarrollan en la pubertad.</a:t>
            </a:r>
            <a:r>
              <a:rPr lang="es-ES" sz="2400" dirty="0">
                <a:solidFill>
                  <a:schemeClr val="tx1"/>
                </a:solidFill>
              </a:rPr>
              <a:t/>
            </a:r>
            <a:br>
              <a:rPr lang="es-ES" sz="2400" dirty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0" y="609600"/>
            <a:ext cx="8893503" cy="1320800"/>
          </a:xfrm>
        </p:spPr>
        <p:txBody>
          <a:bodyPr>
            <a:noAutofit/>
          </a:bodyPr>
          <a:lstStyle/>
          <a:p>
            <a:pPr lvl="0"/>
            <a:r>
              <a:rPr lang="es-AR" sz="3200" dirty="0" smtClean="0">
                <a:solidFill>
                  <a:srgbClr val="002060"/>
                </a:solidFill>
              </a:rPr>
              <a:t>7. ¿Cuál </a:t>
            </a:r>
            <a:r>
              <a:rPr lang="es-AR" sz="3200" dirty="0">
                <a:solidFill>
                  <a:srgbClr val="002060"/>
                </a:solidFill>
              </a:rPr>
              <a:t>de los siguientes caracteres sexuales secundarios son compartidos entre hombres y mujeres al llegar la pubertad</a:t>
            </a:r>
            <a:r>
              <a:rPr lang="es-AR" sz="3200" dirty="0" smtClean="0">
                <a:solidFill>
                  <a:srgbClr val="002060"/>
                </a:solidFill>
              </a:rPr>
              <a:t>?</a:t>
            </a:r>
            <a:endParaRPr lang="es-ES" sz="32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0399" y="2632841"/>
            <a:ext cx="8830442" cy="3408522"/>
          </a:xfrm>
        </p:spPr>
        <p:txBody>
          <a:bodyPr>
            <a:normAutofit/>
          </a:bodyPr>
          <a:lstStyle/>
          <a:p>
            <a:r>
              <a:rPr lang="es-AR" sz="2800" dirty="0" smtClean="0">
                <a:solidFill>
                  <a:schemeClr val="tx1"/>
                </a:solidFill>
              </a:rPr>
              <a:t>A) Aumento </a:t>
            </a:r>
            <a:r>
              <a:rPr lang="es-AR" sz="2800" dirty="0">
                <a:solidFill>
                  <a:schemeClr val="tx1"/>
                </a:solidFill>
              </a:rPr>
              <a:t>de la masa corporal y la </a:t>
            </a:r>
            <a:r>
              <a:rPr lang="es-AR" sz="2800" dirty="0" smtClean="0">
                <a:solidFill>
                  <a:schemeClr val="tx1"/>
                </a:solidFill>
              </a:rPr>
              <a:t>estatura.</a:t>
            </a:r>
          </a:p>
          <a:p>
            <a:r>
              <a:rPr lang="es-AR" sz="2800" dirty="0" smtClean="0">
                <a:solidFill>
                  <a:schemeClr val="tx1"/>
                </a:solidFill>
              </a:rPr>
              <a:t>B) Engrosamiento </a:t>
            </a:r>
            <a:r>
              <a:rPr lang="es-AR" sz="2800" dirty="0">
                <a:solidFill>
                  <a:schemeClr val="tx1"/>
                </a:solidFill>
              </a:rPr>
              <a:t>de la </a:t>
            </a:r>
            <a:r>
              <a:rPr lang="es-AR" sz="2800" dirty="0" smtClean="0">
                <a:solidFill>
                  <a:schemeClr val="tx1"/>
                </a:solidFill>
              </a:rPr>
              <a:t>voz.</a:t>
            </a:r>
          </a:p>
          <a:p>
            <a:r>
              <a:rPr lang="es-AR" sz="2800" dirty="0" smtClean="0">
                <a:solidFill>
                  <a:schemeClr val="tx1"/>
                </a:solidFill>
              </a:rPr>
              <a:t>C) Aparición </a:t>
            </a:r>
            <a:r>
              <a:rPr lang="es-AR" sz="2800" dirty="0">
                <a:solidFill>
                  <a:schemeClr val="tx1"/>
                </a:solidFill>
              </a:rPr>
              <a:t>de vello en la </a:t>
            </a:r>
            <a:r>
              <a:rPr lang="es-AR" sz="2800" dirty="0" smtClean="0">
                <a:solidFill>
                  <a:schemeClr val="tx1"/>
                </a:solidFill>
              </a:rPr>
              <a:t>cara.</a:t>
            </a:r>
          </a:p>
          <a:p>
            <a:r>
              <a:rPr lang="es-AR" sz="2800" dirty="0" smtClean="0">
                <a:solidFill>
                  <a:schemeClr val="tx1"/>
                </a:solidFill>
              </a:rPr>
              <a:t>D) Aumento </a:t>
            </a:r>
            <a:r>
              <a:rPr lang="es-AR" sz="2800" dirty="0">
                <a:solidFill>
                  <a:schemeClr val="tx1"/>
                </a:solidFill>
              </a:rPr>
              <a:t>del volumen de las caderas y los muslos.</a:t>
            </a:r>
            <a:r>
              <a:rPr lang="es-ES" sz="2800" dirty="0">
                <a:solidFill>
                  <a:schemeClr val="tx1"/>
                </a:solidFill>
              </a:rPr>
              <a:t/>
            </a:r>
            <a:br>
              <a:rPr lang="es-ES" sz="2800" dirty="0">
                <a:solidFill>
                  <a:schemeClr val="tx1"/>
                </a:solidFill>
              </a:rPr>
            </a:br>
            <a:endParaRPr lang="es-E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fd282ebad964c48b89ff2f3ee572574538244a"/>
</p:tagLst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492</Words>
  <Application>Microsoft Office PowerPoint</Application>
  <PresentationFormat>A4 (210 x 297 mm)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Faceta</vt:lpstr>
      <vt:lpstr>Presentación de PowerPoint</vt:lpstr>
      <vt:lpstr>PRÁCTICA Nº 03</vt:lpstr>
      <vt:lpstr>1. Los estudiantes que oscilan entre las edades de 12 a 17 años se caracterizan en su aspecto cognitivo por:   </vt:lpstr>
      <vt:lpstr>2. Si el docente observa que el adolescente muestra actitudes y comportamientos, al parecer conflictivos, como ser: desafío a la autoridad paterna, exigencia de mayor libertad, uso de vocabulario poco convencional, etc. Entonces debe brindar orientación con apoyo del padre de familia para desarrollar …….   </vt:lpstr>
      <vt:lpstr>3. Los estudiantes al transitar de la Educación Primaria a la Secundaria, deben superar dos situaciones nuevas en sus vidas: la primera situación tiene que ver con su vida personal y esta relacionada con el desarrollo evolutivo, la segunda situación esta vinculada con: </vt:lpstr>
      <vt:lpstr>4. La hormona masculina responsable de los cambios en la pubertad se llama: </vt:lpstr>
      <vt:lpstr>5. Los cambios de un varón con la llegada de la pubertad son: </vt:lpstr>
      <vt:lpstr>6. ¿En qué se diferencian los caracteres sexuales primarios de los secundarios? </vt:lpstr>
      <vt:lpstr>7. ¿Cuál de los siguientes caracteres sexuales secundarios son compartidos entre hombres y mujeres al llegar la pubertad?</vt:lpstr>
      <vt:lpstr>8. ¿Qué consecuencias traería en un niño la extirpación quirúrgica de los testículos antes de la pubertad?</vt:lpstr>
      <vt:lpstr>9. Es responsable de las características sexuales secundarias en el varón.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</dc:title>
  <dc:creator>PC</dc:creator>
  <cp:lastModifiedBy>User</cp:lastModifiedBy>
  <cp:revision>57</cp:revision>
  <dcterms:created xsi:type="dcterms:W3CDTF">2015-05-13T17:52:06Z</dcterms:created>
  <dcterms:modified xsi:type="dcterms:W3CDTF">2015-07-17T03:26:31Z</dcterms:modified>
</cp:coreProperties>
</file>